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x="18288000" cy="10287000"/>
  <p:notesSz cx="6858000" cy="9144000"/>
  <p:embeddedFontLst>
    <p:embeddedFont>
      <p:font typeface="Work Sans Semi-Bold" charset="1" panose="00000000000000000000"/>
      <p:regular r:id="rId35"/>
    </p:embeddedFont>
    <p:embeddedFont>
      <p:font typeface="Work Sans" charset="1" panose="00000000000000000000"/>
      <p:regular r:id="rId36"/>
    </p:embeddedFont>
    <p:embeddedFont>
      <p:font typeface="Work Sans Bold" charset="1" panose="00000000000000000000"/>
      <p:regular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 Id="rId3" Target="../media/image35.png" Type="http://schemas.openxmlformats.org/officeDocument/2006/relationships/image"/><Relationship Id="rId4" Target="../media/image3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A1A2E"/>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2686050"/>
            <a:chOff x="0" y="0"/>
            <a:chExt cx="4987154" cy="790100"/>
          </a:xfrm>
        </p:grpSpPr>
        <p:sp>
          <p:nvSpPr>
            <p:cNvPr name="Freeform 3" id="3"/>
            <p:cNvSpPr/>
            <p:nvPr/>
          </p:nvSpPr>
          <p:spPr>
            <a:xfrm flipH="false" flipV="false" rot="0">
              <a:off x="0" y="0"/>
              <a:ext cx="4987156" cy="790100"/>
            </a:xfrm>
            <a:custGeom>
              <a:avLst/>
              <a:gdLst/>
              <a:ahLst/>
              <a:cxnLst/>
              <a:rect r="r" b="b" t="t" l="l"/>
              <a:pathLst>
                <a:path h="790100" w="4987156">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010D2A"/>
            </a:solidFill>
            <a:ln w="12700">
              <a:solidFill>
                <a:srgbClr val="000000"/>
              </a:solidFill>
            </a:ln>
          </p:spPr>
        </p:sp>
      </p:grpSp>
      <p:grpSp>
        <p:nvGrpSpPr>
          <p:cNvPr name="Group 4" id="4"/>
          <p:cNvGrpSpPr/>
          <p:nvPr/>
        </p:nvGrpSpPr>
        <p:grpSpPr>
          <a:xfrm rot="0">
            <a:off x="10835723" y="3657600"/>
            <a:ext cx="7243943" cy="5921040"/>
            <a:chOff x="0" y="0"/>
            <a:chExt cx="1907870" cy="1559451"/>
          </a:xfrm>
        </p:grpSpPr>
        <p:sp>
          <p:nvSpPr>
            <p:cNvPr name="Freeform 5" id="5"/>
            <p:cNvSpPr/>
            <p:nvPr/>
          </p:nvSpPr>
          <p:spPr>
            <a:xfrm flipH="false" flipV="false" rot="0">
              <a:off x="0" y="0"/>
              <a:ext cx="1907870" cy="1559451"/>
            </a:xfrm>
            <a:custGeom>
              <a:avLst/>
              <a:gdLst/>
              <a:ahLst/>
              <a:cxnLst/>
              <a:rect r="r" b="b" t="t" l="l"/>
              <a:pathLst>
                <a:path h="1559451" w="1907870">
                  <a:moveTo>
                    <a:pt x="42750" y="0"/>
                  </a:moveTo>
                  <a:lnTo>
                    <a:pt x="1865120" y="0"/>
                  </a:lnTo>
                  <a:cubicBezTo>
                    <a:pt x="1876458" y="0"/>
                    <a:pt x="1887332" y="4504"/>
                    <a:pt x="1895349" y="12521"/>
                  </a:cubicBezTo>
                  <a:cubicBezTo>
                    <a:pt x="1903366" y="20538"/>
                    <a:pt x="1907870" y="31412"/>
                    <a:pt x="1907870" y="42750"/>
                  </a:cubicBezTo>
                  <a:lnTo>
                    <a:pt x="1907870" y="1516701"/>
                  </a:lnTo>
                  <a:cubicBezTo>
                    <a:pt x="1907870" y="1540311"/>
                    <a:pt x="1888730" y="1559451"/>
                    <a:pt x="1865120" y="1559451"/>
                  </a:cubicBezTo>
                  <a:lnTo>
                    <a:pt x="42750" y="1559451"/>
                  </a:lnTo>
                  <a:cubicBezTo>
                    <a:pt x="31412" y="1559451"/>
                    <a:pt x="20538" y="1554947"/>
                    <a:pt x="12521" y="1546930"/>
                  </a:cubicBezTo>
                  <a:cubicBezTo>
                    <a:pt x="4504" y="1538912"/>
                    <a:pt x="0" y="1528039"/>
                    <a:pt x="0" y="1516701"/>
                  </a:cubicBezTo>
                  <a:lnTo>
                    <a:pt x="0" y="42750"/>
                  </a:lnTo>
                  <a:cubicBezTo>
                    <a:pt x="0" y="31412"/>
                    <a:pt x="4504" y="20538"/>
                    <a:pt x="12521" y="12521"/>
                  </a:cubicBezTo>
                  <a:cubicBezTo>
                    <a:pt x="20538" y="4504"/>
                    <a:pt x="31412" y="0"/>
                    <a:pt x="42750" y="0"/>
                  </a:cubicBezTo>
                  <a:close/>
                </a:path>
              </a:pathLst>
            </a:custGeom>
            <a:solidFill>
              <a:srgbClr val="0F3460"/>
            </a:solidFill>
          </p:spPr>
        </p:sp>
        <p:sp>
          <p:nvSpPr>
            <p:cNvPr name="TextBox 6" id="6"/>
            <p:cNvSpPr txBox="true"/>
            <p:nvPr/>
          </p:nvSpPr>
          <p:spPr>
            <a:xfrm>
              <a:off x="0" y="-57150"/>
              <a:ext cx="1907870" cy="1616601"/>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666750" y="3657600"/>
            <a:ext cx="9763125" cy="5962650"/>
            <a:chOff x="0" y="0"/>
            <a:chExt cx="4083676" cy="2494030"/>
          </a:xfrm>
        </p:grpSpPr>
        <p:sp>
          <p:nvSpPr>
            <p:cNvPr name="Freeform 8" id="8"/>
            <p:cNvSpPr/>
            <p:nvPr/>
          </p:nvSpPr>
          <p:spPr>
            <a:xfrm flipH="false" flipV="false" rot="0">
              <a:off x="54483" y="50038"/>
              <a:ext cx="3974583" cy="2394589"/>
            </a:xfrm>
            <a:custGeom>
              <a:avLst/>
              <a:gdLst/>
              <a:ahLst/>
              <a:cxnLst/>
              <a:rect r="r" b="b" t="t" l="l"/>
              <a:pathLst>
                <a:path h="2394589" w="3974583">
                  <a:moveTo>
                    <a:pt x="3886953" y="2394589"/>
                  </a:moveTo>
                  <a:lnTo>
                    <a:pt x="87757" y="2394589"/>
                  </a:lnTo>
                  <a:cubicBezTo>
                    <a:pt x="39370" y="2394589"/>
                    <a:pt x="0" y="2355346"/>
                    <a:pt x="0" y="2306832"/>
                  </a:cubicBezTo>
                  <a:lnTo>
                    <a:pt x="0" y="87757"/>
                  </a:lnTo>
                  <a:cubicBezTo>
                    <a:pt x="0" y="39370"/>
                    <a:pt x="39243" y="0"/>
                    <a:pt x="87757" y="0"/>
                  </a:cubicBezTo>
                  <a:lnTo>
                    <a:pt x="3886826" y="0"/>
                  </a:lnTo>
                  <a:cubicBezTo>
                    <a:pt x="3935213" y="0"/>
                    <a:pt x="3974583" y="39243"/>
                    <a:pt x="3974583" y="87757"/>
                  </a:cubicBezTo>
                  <a:lnTo>
                    <a:pt x="3974583" y="2306832"/>
                  </a:lnTo>
                  <a:cubicBezTo>
                    <a:pt x="3974583" y="2355219"/>
                    <a:pt x="3935340" y="2394589"/>
                    <a:pt x="3886826" y="2394589"/>
                  </a:cubicBezTo>
                  <a:close/>
                </a:path>
              </a:pathLst>
            </a:custGeom>
            <a:blipFill>
              <a:blip r:embed="rId2"/>
              <a:stretch>
                <a:fillRect l="0" t="-209" r="0" b="-209"/>
              </a:stretch>
            </a:blipFill>
          </p:spPr>
        </p:sp>
        <p:sp>
          <p:nvSpPr>
            <p:cNvPr name="Freeform 9" id="9"/>
            <p:cNvSpPr/>
            <p:nvPr/>
          </p:nvSpPr>
          <p:spPr>
            <a:xfrm flipH="false" flipV="false" rot="0">
              <a:off x="0" y="0"/>
              <a:ext cx="4083549" cy="2493903"/>
            </a:xfrm>
            <a:custGeom>
              <a:avLst/>
              <a:gdLst/>
              <a:ahLst/>
              <a:cxnLst/>
              <a:rect r="r" b="b" t="t" l="l"/>
              <a:pathLst>
                <a:path h="2493903" w="4083549">
                  <a:moveTo>
                    <a:pt x="0" y="91567"/>
                  </a:moveTo>
                  <a:lnTo>
                    <a:pt x="0" y="2402337"/>
                  </a:lnTo>
                  <a:cubicBezTo>
                    <a:pt x="0" y="2452882"/>
                    <a:pt x="41021" y="2493903"/>
                    <a:pt x="91567" y="2493903"/>
                  </a:cubicBezTo>
                  <a:lnTo>
                    <a:pt x="3991982" y="2493903"/>
                  </a:lnTo>
                  <a:cubicBezTo>
                    <a:pt x="4042528" y="2493903"/>
                    <a:pt x="4083549" y="2452882"/>
                    <a:pt x="4083549" y="2402337"/>
                  </a:cubicBezTo>
                  <a:lnTo>
                    <a:pt x="4083549" y="91567"/>
                  </a:lnTo>
                  <a:cubicBezTo>
                    <a:pt x="4083549" y="41021"/>
                    <a:pt x="4042528" y="0"/>
                    <a:pt x="3991982" y="0"/>
                  </a:cubicBezTo>
                  <a:lnTo>
                    <a:pt x="91567" y="0"/>
                  </a:lnTo>
                  <a:cubicBezTo>
                    <a:pt x="41021" y="0"/>
                    <a:pt x="0" y="41021"/>
                    <a:pt x="0" y="91567"/>
                  </a:cubicBezTo>
                  <a:close/>
                  <a:moveTo>
                    <a:pt x="3241793" y="331724"/>
                  </a:moveTo>
                  <a:lnTo>
                    <a:pt x="3900923" y="331724"/>
                  </a:lnTo>
                  <a:cubicBezTo>
                    <a:pt x="3951469" y="331724"/>
                    <a:pt x="3992490" y="372745"/>
                    <a:pt x="3992490" y="423291"/>
                  </a:cubicBezTo>
                  <a:lnTo>
                    <a:pt x="3992490" y="2311277"/>
                  </a:lnTo>
                  <a:cubicBezTo>
                    <a:pt x="3992490" y="2361823"/>
                    <a:pt x="3951469" y="2402844"/>
                    <a:pt x="3900923" y="2402844"/>
                  </a:cubicBezTo>
                  <a:lnTo>
                    <a:pt x="182753" y="2402844"/>
                  </a:lnTo>
                  <a:cubicBezTo>
                    <a:pt x="132207" y="2402844"/>
                    <a:pt x="91186" y="2361823"/>
                    <a:pt x="91186" y="2311277"/>
                  </a:cubicBezTo>
                  <a:lnTo>
                    <a:pt x="91186" y="182753"/>
                  </a:lnTo>
                  <a:cubicBezTo>
                    <a:pt x="91186" y="132207"/>
                    <a:pt x="132207" y="91186"/>
                    <a:pt x="182753" y="91186"/>
                  </a:cubicBezTo>
                  <a:lnTo>
                    <a:pt x="2944740" y="91186"/>
                  </a:lnTo>
                  <a:cubicBezTo>
                    <a:pt x="2970775" y="91186"/>
                    <a:pt x="2995667" y="102235"/>
                    <a:pt x="3013066" y="121666"/>
                  </a:cubicBezTo>
                  <a:lnTo>
                    <a:pt x="3173721" y="301244"/>
                  </a:lnTo>
                  <a:cubicBezTo>
                    <a:pt x="3191120" y="320675"/>
                    <a:pt x="3215885" y="331724"/>
                    <a:pt x="3242047" y="331724"/>
                  </a:cubicBezTo>
                  <a:lnTo>
                    <a:pt x="3241793" y="331724"/>
                  </a:lnTo>
                  <a:close/>
                </a:path>
              </a:pathLst>
            </a:custGeom>
            <a:solidFill>
              <a:srgbClr val="0F3460"/>
            </a:solidFill>
          </p:spPr>
        </p:sp>
      </p:grpSp>
      <p:sp>
        <p:nvSpPr>
          <p:cNvPr name="Freeform 10" id="10"/>
          <p:cNvSpPr/>
          <p:nvPr/>
        </p:nvSpPr>
        <p:spPr>
          <a:xfrm flipH="false" flipV="false" rot="0">
            <a:off x="15220953" y="1376364"/>
            <a:ext cx="1266822" cy="1266822"/>
          </a:xfrm>
          <a:custGeom>
            <a:avLst/>
            <a:gdLst/>
            <a:ahLst/>
            <a:cxnLst/>
            <a:rect r="r" b="b" t="t" l="l"/>
            <a:pathLst>
              <a:path h="1266822" w="1266822">
                <a:moveTo>
                  <a:pt x="0" y="0"/>
                </a:moveTo>
                <a:lnTo>
                  <a:pt x="1266822" y="0"/>
                </a:lnTo>
                <a:lnTo>
                  <a:pt x="1266822" y="1266822"/>
                </a:lnTo>
                <a:lnTo>
                  <a:pt x="0" y="12668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320434" y="1570221"/>
            <a:ext cx="13424266" cy="1035051"/>
          </a:xfrm>
          <a:prstGeom prst="rect">
            <a:avLst/>
          </a:prstGeom>
        </p:spPr>
        <p:txBody>
          <a:bodyPr anchor="t" rtlCol="false" tIns="0" lIns="0" bIns="0" rIns="0">
            <a:spAutoFit/>
          </a:bodyPr>
          <a:lstStyle/>
          <a:p>
            <a:pPr algn="l" marL="0" indent="0" lvl="0">
              <a:lnSpc>
                <a:spcPts val="7600"/>
              </a:lnSpc>
            </a:pPr>
            <a:r>
              <a:rPr lang="en-US" b="true" sz="8000" spc="-440">
                <a:solidFill>
                  <a:srgbClr val="F5F5F5"/>
                </a:solidFill>
                <a:latin typeface="Work Sans Semi-Bold"/>
                <a:ea typeface="Work Sans Semi-Bold"/>
                <a:cs typeface="Work Sans Semi-Bold"/>
                <a:sym typeface="Work Sans Semi-Bold"/>
              </a:rPr>
              <a:t>Student Dataset Analysis</a:t>
            </a:r>
          </a:p>
        </p:txBody>
      </p:sp>
      <p:grpSp>
        <p:nvGrpSpPr>
          <p:cNvPr name="Group 12" id="12"/>
          <p:cNvGrpSpPr/>
          <p:nvPr/>
        </p:nvGrpSpPr>
        <p:grpSpPr>
          <a:xfrm rot="0">
            <a:off x="11656090" y="4038199"/>
            <a:ext cx="5603210" cy="1385971"/>
            <a:chOff x="0" y="0"/>
            <a:chExt cx="7470947" cy="1847962"/>
          </a:xfrm>
        </p:grpSpPr>
        <p:sp>
          <p:nvSpPr>
            <p:cNvPr name="TextBox 13" id="13"/>
            <p:cNvSpPr txBox="true"/>
            <p:nvPr/>
          </p:nvSpPr>
          <p:spPr>
            <a:xfrm rot="0">
              <a:off x="0" y="-38100"/>
              <a:ext cx="7470947" cy="822960"/>
            </a:xfrm>
            <a:prstGeom prst="rect">
              <a:avLst/>
            </a:prstGeom>
          </p:spPr>
          <p:txBody>
            <a:bodyPr anchor="t" rtlCol="false" tIns="0" lIns="0" bIns="0" rIns="0">
              <a:spAutoFit/>
            </a:bodyPr>
            <a:lstStyle/>
            <a:p>
              <a:pPr algn="l" marL="0" indent="0" lvl="0">
                <a:lnSpc>
                  <a:spcPts val="5069"/>
                </a:lnSpc>
              </a:pPr>
              <a:r>
                <a:rPr lang="en-US" b="true" sz="3899" spc="-214">
                  <a:solidFill>
                    <a:srgbClr val="E0E0E0"/>
                  </a:solidFill>
                  <a:latin typeface="Work Sans Semi-Bold"/>
                  <a:ea typeface="Work Sans Semi-Bold"/>
                  <a:cs typeface="Work Sans Semi-Bold"/>
                  <a:sym typeface="Work Sans Semi-Bold"/>
                </a:rPr>
                <a:t>Presented by</a:t>
              </a:r>
            </a:p>
          </p:txBody>
        </p:sp>
        <p:sp>
          <p:nvSpPr>
            <p:cNvPr name="TextBox 14" id="14"/>
            <p:cNvSpPr txBox="true"/>
            <p:nvPr/>
          </p:nvSpPr>
          <p:spPr>
            <a:xfrm rot="0">
              <a:off x="0" y="841698"/>
              <a:ext cx="7470947" cy="1006264"/>
            </a:xfrm>
            <a:prstGeom prst="rect">
              <a:avLst/>
            </a:prstGeom>
          </p:spPr>
          <p:txBody>
            <a:bodyPr anchor="t" rtlCol="false" tIns="0" lIns="0" bIns="0" rIns="0">
              <a:spAutoFit/>
            </a:bodyPr>
            <a:lstStyle/>
            <a:p>
              <a:pPr algn="l" marL="0" indent="0" lvl="0">
                <a:lnSpc>
                  <a:spcPts val="6109"/>
                </a:lnSpc>
              </a:pPr>
              <a:r>
                <a:rPr lang="en-US" sz="4699" spc="-258">
                  <a:solidFill>
                    <a:srgbClr val="E0E0E0"/>
                  </a:solidFill>
                  <a:latin typeface="Work Sans"/>
                  <a:ea typeface="Work Sans"/>
                  <a:cs typeface="Work Sans"/>
                  <a:sym typeface="Work Sans"/>
                </a:rPr>
                <a:t>Marco Raafat Zakaria</a:t>
              </a:r>
            </a:p>
          </p:txBody>
        </p:sp>
      </p:grpSp>
      <p:sp>
        <p:nvSpPr>
          <p:cNvPr name="TextBox 15" id="15"/>
          <p:cNvSpPr txBox="true"/>
          <p:nvPr/>
        </p:nvSpPr>
        <p:spPr>
          <a:xfrm rot="0">
            <a:off x="11656090" y="5700395"/>
            <a:ext cx="5832947" cy="1829435"/>
          </a:xfrm>
          <a:prstGeom prst="rect">
            <a:avLst/>
          </a:prstGeom>
        </p:spPr>
        <p:txBody>
          <a:bodyPr anchor="t" rtlCol="false" tIns="0" lIns="0" bIns="0" rIns="0">
            <a:spAutoFit/>
          </a:bodyPr>
          <a:lstStyle/>
          <a:p>
            <a:pPr algn="l" marL="0" indent="0" lvl="0">
              <a:lnSpc>
                <a:spcPts val="4809"/>
              </a:lnSpc>
            </a:pPr>
            <a:r>
              <a:rPr lang="en-US" sz="3699" spc="-203">
                <a:solidFill>
                  <a:srgbClr val="E0E0E0"/>
                </a:solidFill>
                <a:latin typeface="Work Sans"/>
                <a:ea typeface="Work Sans"/>
                <a:cs typeface="Work Sans"/>
                <a:sym typeface="Work Sans"/>
              </a:rPr>
              <a:t>Student </a:t>
            </a:r>
            <a:r>
              <a:rPr lang="en-US" sz="3699" spc="-203">
                <a:solidFill>
                  <a:srgbClr val="E0E0E0"/>
                </a:solidFill>
                <a:latin typeface="Work Sans"/>
                <a:ea typeface="Work Sans"/>
                <a:cs typeface="Work Sans"/>
                <a:sym typeface="Work Sans"/>
              </a:rPr>
              <a:t>at the Faculty of Computers and Artificial Intelligence Cairo University</a:t>
            </a:r>
          </a:p>
        </p:txBody>
      </p:sp>
      <p:sp>
        <p:nvSpPr>
          <p:cNvPr name="TextBox 16" id="16"/>
          <p:cNvSpPr txBox="true"/>
          <p:nvPr/>
        </p:nvSpPr>
        <p:spPr>
          <a:xfrm rot="0">
            <a:off x="11656090" y="7806055"/>
            <a:ext cx="5832947" cy="1219835"/>
          </a:xfrm>
          <a:prstGeom prst="rect">
            <a:avLst/>
          </a:prstGeom>
        </p:spPr>
        <p:txBody>
          <a:bodyPr anchor="t" rtlCol="false" tIns="0" lIns="0" bIns="0" rIns="0">
            <a:spAutoFit/>
          </a:bodyPr>
          <a:lstStyle/>
          <a:p>
            <a:pPr algn="l" marL="0" indent="0" lvl="0">
              <a:lnSpc>
                <a:spcPts val="4809"/>
              </a:lnSpc>
            </a:pPr>
            <a:r>
              <a:rPr lang="en-US" sz="3699" spc="-203">
                <a:solidFill>
                  <a:srgbClr val="E0E0E0"/>
                </a:solidFill>
                <a:latin typeface="Work Sans"/>
                <a:ea typeface="Work Sans"/>
                <a:cs typeface="Work Sans"/>
                <a:sym typeface="Work Sans"/>
              </a:rPr>
              <a:t>Email</a:t>
            </a:r>
            <a:r>
              <a:rPr lang="en-US" sz="3699" spc="-203">
                <a:solidFill>
                  <a:srgbClr val="E0E0E0"/>
                </a:solidFill>
                <a:latin typeface="Work Sans"/>
                <a:ea typeface="Work Sans"/>
                <a:cs typeface="Work Sans"/>
                <a:sym typeface="Work Sans"/>
              </a:rPr>
              <a:t>: marco782005@gmail.com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9837555" y="1309489"/>
            <a:ext cx="7166482" cy="6979506"/>
            <a:chOff x="0" y="0"/>
            <a:chExt cx="869213" cy="846535"/>
          </a:xfrm>
        </p:grpSpPr>
        <p:sp>
          <p:nvSpPr>
            <p:cNvPr name="Freeform 5" id="5"/>
            <p:cNvSpPr/>
            <p:nvPr/>
          </p:nvSpPr>
          <p:spPr>
            <a:xfrm flipH="false" flipV="false" rot="0">
              <a:off x="0" y="0"/>
              <a:ext cx="869213" cy="846535"/>
            </a:xfrm>
            <a:custGeom>
              <a:avLst/>
              <a:gdLst/>
              <a:ahLst/>
              <a:cxnLst/>
              <a:rect r="r" b="b" t="t" l="l"/>
              <a:pathLst>
                <a:path h="846535" w="869213">
                  <a:moveTo>
                    <a:pt x="24847" y="0"/>
                  </a:moveTo>
                  <a:lnTo>
                    <a:pt x="844366" y="0"/>
                  </a:lnTo>
                  <a:cubicBezTo>
                    <a:pt x="850956" y="0"/>
                    <a:pt x="857276" y="2618"/>
                    <a:pt x="861935" y="7277"/>
                  </a:cubicBezTo>
                  <a:cubicBezTo>
                    <a:pt x="866595" y="11937"/>
                    <a:pt x="869213" y="18257"/>
                    <a:pt x="869213" y="24847"/>
                  </a:cubicBezTo>
                  <a:lnTo>
                    <a:pt x="869213" y="821688"/>
                  </a:lnTo>
                  <a:cubicBezTo>
                    <a:pt x="869213" y="828278"/>
                    <a:pt x="866595" y="834598"/>
                    <a:pt x="861935" y="839257"/>
                  </a:cubicBezTo>
                  <a:cubicBezTo>
                    <a:pt x="857276" y="843917"/>
                    <a:pt x="850956" y="846535"/>
                    <a:pt x="844366" y="846535"/>
                  </a:cubicBezTo>
                  <a:lnTo>
                    <a:pt x="24847" y="846535"/>
                  </a:lnTo>
                  <a:cubicBezTo>
                    <a:pt x="18257" y="846535"/>
                    <a:pt x="11937" y="843917"/>
                    <a:pt x="7277" y="839257"/>
                  </a:cubicBezTo>
                  <a:cubicBezTo>
                    <a:pt x="2618" y="834598"/>
                    <a:pt x="0" y="828278"/>
                    <a:pt x="0" y="821688"/>
                  </a:cubicBezTo>
                  <a:lnTo>
                    <a:pt x="0" y="24847"/>
                  </a:lnTo>
                  <a:cubicBezTo>
                    <a:pt x="0" y="18257"/>
                    <a:pt x="2618" y="11937"/>
                    <a:pt x="7277" y="7277"/>
                  </a:cubicBezTo>
                  <a:cubicBezTo>
                    <a:pt x="11937" y="2618"/>
                    <a:pt x="18257" y="0"/>
                    <a:pt x="24847" y="0"/>
                  </a:cubicBezTo>
                  <a:close/>
                </a:path>
              </a:pathLst>
            </a:custGeom>
            <a:blipFill>
              <a:blip r:embed="rId2"/>
              <a:stretch>
                <a:fillRect l="-469" t="0" r="-469" b="0"/>
              </a:stretch>
            </a:blipFill>
          </p:spPr>
        </p:sp>
      </p:grpSp>
      <p:grpSp>
        <p:nvGrpSpPr>
          <p:cNvPr name="Group 6" id="6"/>
          <p:cNvGrpSpPr/>
          <p:nvPr/>
        </p:nvGrpSpPr>
        <p:grpSpPr>
          <a:xfrm rot="0">
            <a:off x="2105025" y="1562100"/>
            <a:ext cx="6886575" cy="1512942"/>
            <a:chOff x="0" y="0"/>
            <a:chExt cx="9182100" cy="2017256"/>
          </a:xfrm>
        </p:grpSpPr>
        <p:sp>
          <p:nvSpPr>
            <p:cNvPr name="TextBox 7" id="7"/>
            <p:cNvSpPr txBox="true"/>
            <p:nvPr/>
          </p:nvSpPr>
          <p:spPr>
            <a:xfrm rot="0">
              <a:off x="0" y="1588631"/>
              <a:ext cx="7264400" cy="428625"/>
            </a:xfrm>
            <a:prstGeom prst="rect">
              <a:avLst/>
            </a:prstGeom>
          </p:spPr>
          <p:txBody>
            <a:bodyPr anchor="t" rtlCol="false" tIns="0" lIns="0" bIns="0" rIns="0">
              <a:spAutoFit/>
            </a:bodyPr>
            <a:lstStyle/>
            <a:p>
              <a:pPr algn="l" marL="0" indent="0" lvl="0">
                <a:lnSpc>
                  <a:spcPts val="2520"/>
                </a:lnSpc>
              </a:pPr>
            </a:p>
          </p:txBody>
        </p:sp>
        <p:sp>
          <p:nvSpPr>
            <p:cNvPr name="TextBox 8" id="8"/>
            <p:cNvSpPr txBox="true"/>
            <p:nvPr/>
          </p:nvSpPr>
          <p:spPr>
            <a:xfrm rot="0">
              <a:off x="0" y="133350"/>
              <a:ext cx="9182100" cy="1284817"/>
            </a:xfrm>
            <a:prstGeom prst="rect">
              <a:avLst/>
            </a:prstGeom>
          </p:spPr>
          <p:txBody>
            <a:bodyPr anchor="t" rtlCol="false" tIns="0" lIns="0" bIns="0" rIns="0">
              <a:spAutoFit/>
            </a:bodyPr>
            <a:lstStyle/>
            <a:p>
              <a:pPr algn="l" marL="0" indent="0" lvl="0">
                <a:lnSpc>
                  <a:spcPts val="6999"/>
                </a:lnSpc>
              </a:pPr>
              <a:r>
                <a:rPr lang="en-US" b="true" sz="6999" spc="-384" strike="noStrike" u="none">
                  <a:solidFill>
                    <a:srgbClr val="F5F5F5"/>
                  </a:solidFill>
                  <a:latin typeface="Work Sans Semi-Bold"/>
                  <a:ea typeface="Work Sans Semi-Bold"/>
                  <a:cs typeface="Work Sans Semi-Bold"/>
                  <a:sym typeface="Work Sans Semi-Bold"/>
                </a:rPr>
                <a:t>Social Life:</a:t>
              </a:r>
            </a:p>
          </p:txBody>
        </p:sp>
      </p:grpSp>
      <p:sp>
        <p:nvSpPr>
          <p:cNvPr name="TextBox 9" id="9"/>
          <p:cNvSpPr txBox="true"/>
          <p:nvPr/>
        </p:nvSpPr>
        <p:spPr>
          <a:xfrm rot="0">
            <a:off x="1028700" y="3103617"/>
            <a:ext cx="8380111" cy="4748460"/>
          </a:xfrm>
          <a:prstGeom prst="rect">
            <a:avLst/>
          </a:prstGeom>
        </p:spPr>
        <p:txBody>
          <a:bodyPr anchor="t" rtlCol="false" tIns="0" lIns="0" bIns="0" rIns="0">
            <a:spAutoFit/>
          </a:bodyPr>
          <a:lstStyle/>
          <a:p>
            <a:pPr algn="l">
              <a:lnSpc>
                <a:spcPts val="2321"/>
              </a:lnSpc>
            </a:pPr>
            <a:r>
              <a:rPr lang="en-US" sz="2321" spc="-127" b="true">
                <a:solidFill>
                  <a:srgbClr val="FFFFFF"/>
                </a:solidFill>
                <a:latin typeface="Work Sans Semi-Bold"/>
                <a:ea typeface="Work Sans Semi-Bold"/>
                <a:cs typeface="Work Sans Semi-Bold"/>
                <a:sym typeface="Work Sans Semi-Bold"/>
              </a:rPr>
              <a:t>1) The Risk of Over-Socializing: Students who go out with friends at a "Very High" level (Level 5) show the highest average number of failures.</a:t>
            </a:r>
          </a:p>
          <a:p>
            <a:pPr algn="l">
              <a:lnSpc>
                <a:spcPts val="2321"/>
              </a:lnSpc>
            </a:pPr>
          </a:p>
          <a:p>
            <a:pPr algn="l">
              <a:lnSpc>
                <a:spcPts val="2321"/>
              </a:lnSpc>
            </a:pPr>
            <a:r>
              <a:rPr lang="en-US" sz="2321" spc="-127" b="true">
                <a:solidFill>
                  <a:srgbClr val="FFFFFF"/>
                </a:solidFill>
                <a:latin typeface="Work Sans Semi-Bold"/>
                <a:ea typeface="Work Sans Semi-Bold"/>
                <a:cs typeface="Work Sans Semi-Bold"/>
                <a:sym typeface="Work Sans Semi-Bold"/>
              </a:rPr>
              <a:t>2) </a:t>
            </a:r>
            <a:r>
              <a:rPr lang="en-US" sz="2321" spc="-127" b="true">
                <a:solidFill>
                  <a:srgbClr val="FFFFFF"/>
                </a:solidFill>
                <a:latin typeface="Work Sans Semi-Bold"/>
                <a:ea typeface="Work Sans Semi-Bold"/>
                <a:cs typeface="Work Sans Semi-Bold"/>
                <a:sym typeface="Work Sans Semi-Bold"/>
              </a:rPr>
              <a:t>The Risk of Isolation: Surprisingly, students who go out "Very Low" (Level 1) are also more prone to failure compared to those with moderate social lives.</a:t>
            </a:r>
          </a:p>
          <a:p>
            <a:pPr algn="l">
              <a:lnSpc>
                <a:spcPts val="2321"/>
              </a:lnSpc>
            </a:pPr>
          </a:p>
          <a:p>
            <a:pPr algn="l">
              <a:lnSpc>
                <a:spcPts val="2321"/>
              </a:lnSpc>
            </a:pPr>
            <a:r>
              <a:rPr lang="en-US" sz="2321" spc="-127" b="true">
                <a:solidFill>
                  <a:srgbClr val="FFFFFF"/>
                </a:solidFill>
                <a:latin typeface="Work Sans Semi-Bold"/>
                <a:ea typeface="Work Sans Semi-Bold"/>
                <a:cs typeface="Work Sans Semi-Bold"/>
                <a:sym typeface="Work Sans Semi-Bold"/>
              </a:rPr>
              <a:t>3) </a:t>
            </a:r>
            <a:r>
              <a:rPr lang="en-US" sz="2321" spc="-127" b="true">
                <a:solidFill>
                  <a:srgbClr val="FFFFFF"/>
                </a:solidFill>
                <a:latin typeface="Work Sans Semi-Bold"/>
                <a:ea typeface="Work Sans Semi-Bold"/>
                <a:cs typeface="Work Sans Semi-Bold"/>
                <a:sym typeface="Work Sans Semi-Bold"/>
              </a:rPr>
              <a:t>The "Moderate" Advantage: Students at Level 3 (Moderate) represent the lowest failure rate in the entire dataset, with an average of only 0.2 failures.</a:t>
            </a:r>
          </a:p>
          <a:p>
            <a:pPr algn="l">
              <a:lnSpc>
                <a:spcPts val="2321"/>
              </a:lnSpc>
            </a:pPr>
          </a:p>
          <a:p>
            <a:pPr algn="l">
              <a:lnSpc>
                <a:spcPts val="2321"/>
              </a:lnSpc>
              <a:spcBef>
                <a:spcPct val="0"/>
              </a:spcBef>
            </a:pPr>
            <a:r>
              <a:rPr lang="en-US" b="true" sz="2321" spc="-127">
                <a:solidFill>
                  <a:srgbClr val="FFFFFF"/>
                </a:solidFill>
                <a:latin typeface="Work Sans Semi-Bold"/>
                <a:ea typeface="Work Sans Semi-Bold"/>
                <a:cs typeface="Work Sans Semi-Bold"/>
                <a:sym typeface="Work Sans Semi-Bold"/>
              </a:rPr>
              <a:t>4) </a:t>
            </a:r>
            <a:r>
              <a:rPr lang="en-US" b="true" sz="2321" spc="-127">
                <a:solidFill>
                  <a:srgbClr val="FFFFFF"/>
                </a:solidFill>
                <a:latin typeface="Work Sans Semi-Bold"/>
                <a:ea typeface="Work Sans Semi-Bold"/>
                <a:cs typeface="Work Sans Semi-Bold"/>
                <a:sym typeface="Work Sans Semi-Bold"/>
              </a:rPr>
              <a:t>Conclusion: To ac</a:t>
            </a:r>
            <a:r>
              <a:rPr lang="en-US" b="true" sz="2321" spc="-127">
                <a:solidFill>
                  <a:srgbClr val="FFFFFF"/>
                </a:solidFill>
                <a:latin typeface="Work Sans Semi-Bold"/>
                <a:ea typeface="Work Sans Semi-Bold"/>
                <a:cs typeface="Work Sans Semi-Bold"/>
                <a:sym typeface="Work Sans Semi-Bold"/>
              </a:rPr>
              <a:t>hieve high marks, students should moderate their social life. Balance is key; some social interaction is necessary for well-being, but excessive outings directly correlate with academic decline.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2083870" y="1028700"/>
            <a:ext cx="3924641" cy="7260296"/>
            <a:chOff x="0" y="0"/>
            <a:chExt cx="476014" cy="880591"/>
          </a:xfrm>
        </p:grpSpPr>
        <p:sp>
          <p:nvSpPr>
            <p:cNvPr name="Freeform 5" id="5"/>
            <p:cNvSpPr/>
            <p:nvPr/>
          </p:nvSpPr>
          <p:spPr>
            <a:xfrm flipH="false" flipV="false" rot="0">
              <a:off x="0" y="0"/>
              <a:ext cx="476014" cy="880591"/>
            </a:xfrm>
            <a:custGeom>
              <a:avLst/>
              <a:gdLst/>
              <a:ahLst/>
              <a:cxnLst/>
              <a:rect r="r" b="b" t="t" l="l"/>
              <a:pathLst>
                <a:path h="880591" w="476014">
                  <a:moveTo>
                    <a:pt x="45371" y="0"/>
                  </a:moveTo>
                  <a:lnTo>
                    <a:pt x="430644" y="0"/>
                  </a:lnTo>
                  <a:cubicBezTo>
                    <a:pt x="455701" y="0"/>
                    <a:pt x="476014" y="20313"/>
                    <a:pt x="476014" y="45371"/>
                  </a:cubicBezTo>
                  <a:lnTo>
                    <a:pt x="476014" y="835221"/>
                  </a:lnTo>
                  <a:cubicBezTo>
                    <a:pt x="476014" y="860278"/>
                    <a:pt x="455701" y="880591"/>
                    <a:pt x="430644" y="880591"/>
                  </a:cubicBezTo>
                  <a:lnTo>
                    <a:pt x="45371" y="880591"/>
                  </a:lnTo>
                  <a:cubicBezTo>
                    <a:pt x="20313" y="880591"/>
                    <a:pt x="0" y="860278"/>
                    <a:pt x="0" y="835221"/>
                  </a:cubicBezTo>
                  <a:lnTo>
                    <a:pt x="0" y="45371"/>
                  </a:lnTo>
                  <a:cubicBezTo>
                    <a:pt x="0" y="20313"/>
                    <a:pt x="20313" y="0"/>
                    <a:pt x="45371" y="0"/>
                  </a:cubicBezTo>
                  <a:close/>
                </a:path>
              </a:pathLst>
            </a:custGeom>
            <a:blipFill>
              <a:blip r:embed="rId2"/>
              <a:stretch>
                <a:fillRect l="-1386" t="0" r="-1386" b="0"/>
              </a:stretch>
            </a:blipFill>
          </p:spPr>
        </p:sp>
      </p:grpSp>
      <p:grpSp>
        <p:nvGrpSpPr>
          <p:cNvPr name="Group 6" id="6"/>
          <p:cNvGrpSpPr/>
          <p:nvPr/>
        </p:nvGrpSpPr>
        <p:grpSpPr>
          <a:xfrm rot="0">
            <a:off x="2105025" y="1562100"/>
            <a:ext cx="6886575" cy="1512942"/>
            <a:chOff x="0" y="0"/>
            <a:chExt cx="9182100" cy="2017256"/>
          </a:xfrm>
        </p:grpSpPr>
        <p:sp>
          <p:nvSpPr>
            <p:cNvPr name="TextBox 7" id="7"/>
            <p:cNvSpPr txBox="true"/>
            <p:nvPr/>
          </p:nvSpPr>
          <p:spPr>
            <a:xfrm rot="0">
              <a:off x="0" y="1588631"/>
              <a:ext cx="7264400" cy="428625"/>
            </a:xfrm>
            <a:prstGeom prst="rect">
              <a:avLst/>
            </a:prstGeom>
          </p:spPr>
          <p:txBody>
            <a:bodyPr anchor="t" rtlCol="false" tIns="0" lIns="0" bIns="0" rIns="0">
              <a:spAutoFit/>
            </a:bodyPr>
            <a:lstStyle/>
            <a:p>
              <a:pPr algn="l" marL="0" indent="0" lvl="0">
                <a:lnSpc>
                  <a:spcPts val="2520"/>
                </a:lnSpc>
              </a:pPr>
            </a:p>
          </p:txBody>
        </p:sp>
        <p:sp>
          <p:nvSpPr>
            <p:cNvPr name="TextBox 8" id="8"/>
            <p:cNvSpPr txBox="true"/>
            <p:nvPr/>
          </p:nvSpPr>
          <p:spPr>
            <a:xfrm rot="0">
              <a:off x="0" y="133350"/>
              <a:ext cx="9182100"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Address:</a:t>
              </a:r>
            </a:p>
          </p:txBody>
        </p:sp>
      </p:grpSp>
      <p:sp>
        <p:nvSpPr>
          <p:cNvPr name="TextBox 9" id="9"/>
          <p:cNvSpPr txBox="true"/>
          <p:nvPr/>
        </p:nvSpPr>
        <p:spPr>
          <a:xfrm rot="0">
            <a:off x="1028700" y="3113142"/>
            <a:ext cx="10126269" cy="5021678"/>
          </a:xfrm>
          <a:prstGeom prst="rect">
            <a:avLst/>
          </a:prstGeom>
        </p:spPr>
        <p:txBody>
          <a:bodyPr anchor="t" rtlCol="false" tIns="0" lIns="0" bIns="0" rIns="0">
            <a:spAutoFit/>
          </a:bodyPr>
          <a:lstStyle/>
          <a:p>
            <a:pPr algn="l" marL="605767" indent="-302884" lvl="1">
              <a:lnSpc>
                <a:spcPts val="2805"/>
              </a:lnSpc>
              <a:buFont typeface="Arial"/>
              <a:buChar char="•"/>
            </a:pPr>
            <a:r>
              <a:rPr lang="en-US" b="true" sz="2805" spc="-154">
                <a:solidFill>
                  <a:srgbClr val="FFFFFF"/>
                </a:solidFill>
                <a:latin typeface="Work Sans Semi-Bold"/>
                <a:ea typeface="Work Sans Semi-Bold"/>
                <a:cs typeface="Work Sans Semi-Bold"/>
                <a:sym typeface="Work Sans Semi-Bold"/>
              </a:rPr>
              <a:t>Location Comparison: Students living in Urban (U) areas have an average final grade of 10.67.</a:t>
            </a:r>
          </a:p>
          <a:p>
            <a:pPr algn="l">
              <a:lnSpc>
                <a:spcPts val="2805"/>
              </a:lnSpc>
            </a:pPr>
          </a:p>
          <a:p>
            <a:pPr algn="l" marL="605767" indent="-302884" lvl="1">
              <a:lnSpc>
                <a:spcPts val="2805"/>
              </a:lnSpc>
              <a:buFont typeface="Arial"/>
              <a:buChar char="•"/>
            </a:pPr>
            <a:r>
              <a:rPr lang="en-US" b="true" sz="2805" spc="-154">
                <a:solidFill>
                  <a:srgbClr val="FFFFFF"/>
                </a:solidFill>
                <a:latin typeface="Work Sans Semi-Bold"/>
                <a:ea typeface="Work Sans Semi-Bold"/>
                <a:cs typeface="Work Sans Semi-Bold"/>
                <a:sym typeface="Work Sans Semi-Bold"/>
              </a:rPr>
              <a:t>Rural P</a:t>
            </a:r>
            <a:r>
              <a:rPr lang="en-US" b="true" sz="2805" spc="-154">
                <a:solidFill>
                  <a:srgbClr val="FFFFFF"/>
                </a:solidFill>
                <a:latin typeface="Work Sans Semi-Bold"/>
                <a:ea typeface="Work Sans Semi-Bold"/>
                <a:cs typeface="Work Sans Semi-Bold"/>
                <a:sym typeface="Work Sans Semi-Bold"/>
              </a:rPr>
              <a:t>erformance: Students living in Rural (R) areas follow closely with an average final grade of 9.51.</a:t>
            </a:r>
          </a:p>
          <a:p>
            <a:pPr algn="l">
              <a:lnSpc>
                <a:spcPts val="2805"/>
              </a:lnSpc>
            </a:pPr>
          </a:p>
          <a:p>
            <a:pPr algn="l" marL="605767" indent="-302884" lvl="1">
              <a:lnSpc>
                <a:spcPts val="2805"/>
              </a:lnSpc>
              <a:buFont typeface="Arial"/>
              <a:buChar char="•"/>
            </a:pPr>
            <a:r>
              <a:rPr lang="en-US" b="true" sz="2805" spc="-154">
                <a:solidFill>
                  <a:srgbClr val="FFFFFF"/>
                </a:solidFill>
                <a:latin typeface="Work Sans Semi-Bold"/>
                <a:ea typeface="Work Sans Semi-Bold"/>
                <a:cs typeface="Work Sans Semi-Bold"/>
                <a:sym typeface="Work Sans Semi-Bold"/>
              </a:rPr>
              <a:t>The "Minor Gap" Insight: Although urban students score slightly higher, the difference is only about 1.16 points.</a:t>
            </a:r>
          </a:p>
          <a:p>
            <a:pPr algn="l">
              <a:lnSpc>
                <a:spcPts val="2805"/>
              </a:lnSpc>
            </a:pPr>
          </a:p>
          <a:p>
            <a:pPr algn="l" marL="605767" indent="-302884" lvl="1">
              <a:lnSpc>
                <a:spcPts val="2805"/>
              </a:lnSpc>
              <a:spcBef>
                <a:spcPct val="0"/>
              </a:spcBef>
              <a:buFont typeface="Arial"/>
              <a:buChar char="•"/>
            </a:pPr>
            <a:r>
              <a:rPr lang="en-US" b="true" sz="2805" spc="-154">
                <a:solidFill>
                  <a:srgbClr val="FFFFFF"/>
                </a:solidFill>
                <a:latin typeface="Work Sans Semi-Bold"/>
                <a:ea typeface="Work Sans Semi-Bold"/>
                <a:cs typeface="Work Sans Semi-Bold"/>
                <a:sym typeface="Work Sans Semi-Bold"/>
              </a:rPr>
              <a:t>Key </a:t>
            </a:r>
            <a:r>
              <a:rPr lang="en-US" b="true" sz="2805" spc="-154">
                <a:solidFill>
                  <a:srgbClr val="FFFFFF"/>
                </a:solidFill>
                <a:latin typeface="Work Sans Semi-Bold"/>
                <a:ea typeface="Work Sans Semi-Bold"/>
                <a:cs typeface="Work Sans Semi-Bold"/>
                <a:sym typeface="Work Sans Semi-Bold"/>
              </a:rPr>
              <a:t>Conclusion: T</a:t>
            </a:r>
            <a:r>
              <a:rPr lang="en-US" b="true" sz="2805" spc="-154">
                <a:solidFill>
                  <a:srgbClr val="FFFFFF"/>
                </a:solidFill>
                <a:latin typeface="Work Sans Semi-Bold"/>
                <a:ea typeface="Work Sans Semi-Bold"/>
                <a:cs typeface="Work Sans Semi-Bold"/>
                <a:sym typeface="Work Sans Semi-Bold"/>
              </a:rPr>
              <a:t>his suggests that your living address does not significantly impact your potential for success. A student's location isn't a barrier; other factors like study habits and social balance likely play a much larger role.</a:t>
            </a:r>
          </a:p>
          <a:p>
            <a:pPr algn="l">
              <a:lnSpc>
                <a:spcPts val="280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2083870" y="1028700"/>
            <a:ext cx="4537273" cy="7260296"/>
            <a:chOff x="0" y="0"/>
            <a:chExt cx="550320" cy="880591"/>
          </a:xfrm>
        </p:grpSpPr>
        <p:sp>
          <p:nvSpPr>
            <p:cNvPr name="Freeform 5" id="5"/>
            <p:cNvSpPr/>
            <p:nvPr/>
          </p:nvSpPr>
          <p:spPr>
            <a:xfrm flipH="false" flipV="false" rot="0">
              <a:off x="0" y="0"/>
              <a:ext cx="550320" cy="880591"/>
            </a:xfrm>
            <a:custGeom>
              <a:avLst/>
              <a:gdLst/>
              <a:ahLst/>
              <a:cxnLst/>
              <a:rect r="r" b="b" t="t" l="l"/>
              <a:pathLst>
                <a:path h="880591" w="550320">
                  <a:moveTo>
                    <a:pt x="39245" y="0"/>
                  </a:moveTo>
                  <a:lnTo>
                    <a:pt x="511075" y="0"/>
                  </a:lnTo>
                  <a:cubicBezTo>
                    <a:pt x="521483" y="0"/>
                    <a:pt x="531465" y="4135"/>
                    <a:pt x="538825" y="11495"/>
                  </a:cubicBezTo>
                  <a:cubicBezTo>
                    <a:pt x="546185" y="18854"/>
                    <a:pt x="550320" y="28836"/>
                    <a:pt x="550320" y="39245"/>
                  </a:cubicBezTo>
                  <a:lnTo>
                    <a:pt x="550320" y="841347"/>
                  </a:lnTo>
                  <a:cubicBezTo>
                    <a:pt x="550320" y="863021"/>
                    <a:pt x="532749" y="880591"/>
                    <a:pt x="511075" y="880591"/>
                  </a:cubicBezTo>
                  <a:lnTo>
                    <a:pt x="39245" y="880591"/>
                  </a:lnTo>
                  <a:cubicBezTo>
                    <a:pt x="28836" y="880591"/>
                    <a:pt x="18854" y="876457"/>
                    <a:pt x="11495" y="869097"/>
                  </a:cubicBezTo>
                  <a:cubicBezTo>
                    <a:pt x="4135" y="861737"/>
                    <a:pt x="0" y="851755"/>
                    <a:pt x="0" y="841347"/>
                  </a:cubicBezTo>
                  <a:lnTo>
                    <a:pt x="0" y="39245"/>
                  </a:lnTo>
                  <a:cubicBezTo>
                    <a:pt x="0" y="28836"/>
                    <a:pt x="4135" y="18854"/>
                    <a:pt x="11495" y="11495"/>
                  </a:cubicBezTo>
                  <a:cubicBezTo>
                    <a:pt x="18854" y="4135"/>
                    <a:pt x="28836" y="0"/>
                    <a:pt x="39245" y="0"/>
                  </a:cubicBezTo>
                  <a:close/>
                </a:path>
              </a:pathLst>
            </a:custGeom>
            <a:blipFill>
              <a:blip r:embed="rId2"/>
              <a:stretch>
                <a:fillRect l="-184" t="0" r="-184" b="0"/>
              </a:stretch>
            </a:blipFill>
          </p:spPr>
        </p:sp>
      </p:grpSp>
      <p:grpSp>
        <p:nvGrpSpPr>
          <p:cNvPr name="Group 6" id="6"/>
          <p:cNvGrpSpPr/>
          <p:nvPr/>
        </p:nvGrpSpPr>
        <p:grpSpPr>
          <a:xfrm rot="0">
            <a:off x="2105025" y="1562100"/>
            <a:ext cx="6886575" cy="1512942"/>
            <a:chOff x="0" y="0"/>
            <a:chExt cx="9182100" cy="2017256"/>
          </a:xfrm>
        </p:grpSpPr>
        <p:sp>
          <p:nvSpPr>
            <p:cNvPr name="TextBox 7" id="7"/>
            <p:cNvSpPr txBox="true"/>
            <p:nvPr/>
          </p:nvSpPr>
          <p:spPr>
            <a:xfrm rot="0">
              <a:off x="0" y="1588631"/>
              <a:ext cx="7264400" cy="428625"/>
            </a:xfrm>
            <a:prstGeom prst="rect">
              <a:avLst/>
            </a:prstGeom>
          </p:spPr>
          <p:txBody>
            <a:bodyPr anchor="t" rtlCol="false" tIns="0" lIns="0" bIns="0" rIns="0">
              <a:spAutoFit/>
            </a:bodyPr>
            <a:lstStyle/>
            <a:p>
              <a:pPr algn="l" marL="0" indent="0" lvl="0">
                <a:lnSpc>
                  <a:spcPts val="2520"/>
                </a:lnSpc>
              </a:pPr>
            </a:p>
          </p:txBody>
        </p:sp>
        <p:sp>
          <p:nvSpPr>
            <p:cNvPr name="TextBox 8" id="8"/>
            <p:cNvSpPr txBox="true"/>
            <p:nvPr/>
          </p:nvSpPr>
          <p:spPr>
            <a:xfrm rot="0">
              <a:off x="0" y="133350"/>
              <a:ext cx="9182100"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Romance:</a:t>
              </a:r>
            </a:p>
          </p:txBody>
        </p:sp>
      </p:grpSp>
      <p:sp>
        <p:nvSpPr>
          <p:cNvPr name="TextBox 9" id="9"/>
          <p:cNvSpPr txBox="true"/>
          <p:nvPr/>
        </p:nvSpPr>
        <p:spPr>
          <a:xfrm rot="0">
            <a:off x="1028700" y="3122667"/>
            <a:ext cx="10750369" cy="4189147"/>
          </a:xfrm>
          <a:prstGeom prst="rect">
            <a:avLst/>
          </a:prstGeom>
        </p:spPr>
        <p:txBody>
          <a:bodyPr anchor="t" rtlCol="false" tIns="0" lIns="0" bIns="0" rIns="0">
            <a:spAutoFit/>
          </a:bodyPr>
          <a:lstStyle/>
          <a:p>
            <a:pPr algn="l" marL="643102" indent="-321551" lvl="1">
              <a:lnSpc>
                <a:spcPts val="2978"/>
              </a:lnSpc>
              <a:buFont typeface="Arial"/>
              <a:buChar char="•"/>
            </a:pPr>
            <a:r>
              <a:rPr lang="en-US" b="true" sz="2978" spc="-163">
                <a:solidFill>
                  <a:srgbClr val="FFFFFF"/>
                </a:solidFill>
                <a:latin typeface="Work Sans Semi-Bold"/>
                <a:ea typeface="Work Sans Semi-Bold"/>
                <a:cs typeface="Work Sans Semi-Bold"/>
                <a:sym typeface="Work Sans Semi-Bold"/>
              </a:rPr>
              <a:t>The Data T</a:t>
            </a:r>
            <a:r>
              <a:rPr lang="en-US" b="true" sz="2978" spc="-163">
                <a:solidFill>
                  <a:srgbClr val="FFFFFF"/>
                </a:solidFill>
                <a:latin typeface="Work Sans Semi-Bold"/>
                <a:ea typeface="Work Sans Semi-Bold"/>
                <a:cs typeface="Work Sans Semi-Bold"/>
                <a:sym typeface="Work Sans Semi-Bold"/>
              </a:rPr>
              <a:t>r</a:t>
            </a:r>
            <a:r>
              <a:rPr lang="en-US" b="true" sz="2978" spc="-163">
                <a:solidFill>
                  <a:srgbClr val="FFFFFF"/>
                </a:solidFill>
                <a:latin typeface="Work Sans Semi-Bold"/>
                <a:ea typeface="Work Sans Semi-Bold"/>
                <a:cs typeface="Work Sans Semi-Bold"/>
                <a:sym typeface="Work Sans Semi-Bold"/>
              </a:rPr>
              <a:t>end: Students not in a romantic relationship show slightly higher average marks.</a:t>
            </a:r>
          </a:p>
          <a:p>
            <a:pPr algn="l">
              <a:lnSpc>
                <a:spcPts val="2978"/>
              </a:lnSpc>
            </a:pPr>
          </a:p>
          <a:p>
            <a:pPr algn="l" marL="643102" indent="-321551" lvl="1">
              <a:lnSpc>
                <a:spcPts val="2978"/>
              </a:lnSpc>
              <a:buFont typeface="Arial"/>
              <a:buChar char="•"/>
            </a:pPr>
            <a:r>
              <a:rPr lang="en-US" b="true" sz="2978" spc="-163">
                <a:solidFill>
                  <a:srgbClr val="FFFFFF"/>
                </a:solidFill>
                <a:latin typeface="Work Sans Semi-Bold"/>
                <a:ea typeface="Work Sans Semi-Bold"/>
                <a:cs typeface="Work Sans Semi-Bold"/>
                <a:sym typeface="Work Sans Semi-Bold"/>
              </a:rPr>
              <a:t>No R</a:t>
            </a:r>
            <a:r>
              <a:rPr lang="en-US" b="true" sz="2978" spc="-163">
                <a:solidFill>
                  <a:srgbClr val="FFFFFF"/>
                </a:solidFill>
                <a:latin typeface="Work Sans Semi-Bold"/>
                <a:ea typeface="Work Sans Semi-Bold"/>
                <a:cs typeface="Work Sans Semi-Bold"/>
                <a:sym typeface="Work Sans Semi-Bold"/>
              </a:rPr>
              <a:t>elationship according to final : ~10.84 average.</a:t>
            </a:r>
          </a:p>
          <a:p>
            <a:pPr algn="l">
              <a:lnSpc>
                <a:spcPts val="2978"/>
              </a:lnSpc>
            </a:pPr>
          </a:p>
          <a:p>
            <a:pPr algn="l" marL="643102" indent="-321551" lvl="1">
              <a:lnSpc>
                <a:spcPts val="2978"/>
              </a:lnSpc>
              <a:buFont typeface="Arial"/>
              <a:buChar char="•"/>
            </a:pPr>
            <a:r>
              <a:rPr lang="en-US" b="true" sz="2978" spc="-163">
                <a:solidFill>
                  <a:srgbClr val="FFFFFF"/>
                </a:solidFill>
                <a:latin typeface="Work Sans Semi-Bold"/>
                <a:ea typeface="Work Sans Semi-Bold"/>
                <a:cs typeface="Work Sans Semi-Bold"/>
                <a:sym typeface="Work Sans Semi-Bold"/>
              </a:rPr>
              <a:t>In a Relationship: ~9.58 average.</a:t>
            </a:r>
          </a:p>
          <a:p>
            <a:pPr algn="l">
              <a:lnSpc>
                <a:spcPts val="2978"/>
              </a:lnSpc>
            </a:pPr>
          </a:p>
          <a:p>
            <a:pPr algn="l" marL="643102" indent="-321551" lvl="1">
              <a:lnSpc>
                <a:spcPts val="2978"/>
              </a:lnSpc>
              <a:spcBef>
                <a:spcPct val="0"/>
              </a:spcBef>
              <a:buFont typeface="Arial"/>
              <a:buChar char="•"/>
            </a:pPr>
            <a:r>
              <a:rPr lang="en-US" b="true" sz="2978" spc="-163">
                <a:solidFill>
                  <a:srgbClr val="FFFFFF"/>
                </a:solidFill>
                <a:latin typeface="Work Sans Semi-Bold"/>
                <a:ea typeface="Work Sans Semi-Bold"/>
                <a:cs typeface="Work Sans Semi-Bold"/>
                <a:sym typeface="Work Sans Semi-Bold"/>
              </a:rPr>
              <a:t>Key Insight: Technically, being in a relationship is not a major obstacle to academic success. While it might take up some study time, it does not significantly change the final outcome for most students in this dataset.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6213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2"/>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309458"/>
            <a:ext cx="16954500" cy="9770266"/>
            <a:chOff x="0" y="0"/>
            <a:chExt cx="3299803" cy="1901557"/>
          </a:xfrm>
        </p:grpSpPr>
        <p:sp>
          <p:nvSpPr>
            <p:cNvPr name="Freeform 3" id="3"/>
            <p:cNvSpPr/>
            <p:nvPr/>
          </p:nvSpPr>
          <p:spPr>
            <a:xfrm flipH="false" flipV="false" rot="0">
              <a:off x="0" y="0"/>
              <a:ext cx="3299803" cy="1901552"/>
            </a:xfrm>
            <a:custGeom>
              <a:avLst/>
              <a:gdLst/>
              <a:ahLst/>
              <a:cxnLst/>
              <a:rect r="r" b="b" t="t" l="l"/>
              <a:pathLst>
                <a:path h="1901552" w="3299803">
                  <a:moveTo>
                    <a:pt x="965120" y="1765242"/>
                  </a:moveTo>
                  <a:cubicBezTo>
                    <a:pt x="983327" y="1744889"/>
                    <a:pt x="1009342" y="1733256"/>
                    <a:pt x="1036650" y="1733255"/>
                  </a:cubicBezTo>
                  <a:lnTo>
                    <a:pt x="3213538" y="1733591"/>
                  </a:lnTo>
                  <a:cubicBezTo>
                    <a:pt x="3236413" y="1733603"/>
                    <a:pt x="3258355" y="1724525"/>
                    <a:pt x="3274534" y="1708355"/>
                  </a:cubicBezTo>
                  <a:cubicBezTo>
                    <a:pt x="3290713" y="1692185"/>
                    <a:pt x="3299803" y="1670247"/>
                    <a:pt x="3299803" y="1647373"/>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815340"/>
                  </a:lnTo>
                  <a:cubicBezTo>
                    <a:pt x="4" y="1862954"/>
                    <a:pt x="38604" y="1901552"/>
                    <a:pt x="86219" y="1901552"/>
                  </a:cubicBezTo>
                  <a:lnTo>
                    <a:pt x="804624" y="1901552"/>
                  </a:lnTo>
                  <a:cubicBezTo>
                    <a:pt x="829157" y="1901553"/>
                    <a:pt x="852529" y="1891102"/>
                    <a:pt x="868886" y="1872817"/>
                  </a:cubicBezTo>
                  <a:lnTo>
                    <a:pt x="965120" y="1765242"/>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2258183" y="1345343"/>
            <a:ext cx="5915388" cy="3613415"/>
            <a:chOff x="0" y="0"/>
            <a:chExt cx="1330605" cy="812800"/>
          </a:xfrm>
        </p:grpSpPr>
        <p:sp>
          <p:nvSpPr>
            <p:cNvPr name="Freeform 5" id="5"/>
            <p:cNvSpPr/>
            <p:nvPr/>
          </p:nvSpPr>
          <p:spPr>
            <a:xfrm flipH="false" flipV="false" rot="0">
              <a:off x="0" y="0"/>
              <a:ext cx="1330605" cy="812800"/>
            </a:xfrm>
            <a:custGeom>
              <a:avLst/>
              <a:gdLst/>
              <a:ahLst/>
              <a:cxnLst/>
              <a:rect r="r" b="b" t="t" l="l"/>
              <a:pathLst>
                <a:path h="812800" w="1330605">
                  <a:moveTo>
                    <a:pt x="30102" y="0"/>
                  </a:moveTo>
                  <a:lnTo>
                    <a:pt x="1300503" y="0"/>
                  </a:lnTo>
                  <a:cubicBezTo>
                    <a:pt x="1317128" y="0"/>
                    <a:pt x="1330605" y="13477"/>
                    <a:pt x="1330605" y="30102"/>
                  </a:cubicBezTo>
                  <a:lnTo>
                    <a:pt x="1330605" y="782698"/>
                  </a:lnTo>
                  <a:cubicBezTo>
                    <a:pt x="1330605" y="790682"/>
                    <a:pt x="1327433" y="798338"/>
                    <a:pt x="1321788" y="803983"/>
                  </a:cubicBezTo>
                  <a:cubicBezTo>
                    <a:pt x="1316143" y="809629"/>
                    <a:pt x="1308486" y="812800"/>
                    <a:pt x="1300503" y="812800"/>
                  </a:cubicBezTo>
                  <a:lnTo>
                    <a:pt x="30102" y="812800"/>
                  </a:lnTo>
                  <a:cubicBezTo>
                    <a:pt x="22118" y="812800"/>
                    <a:pt x="14462" y="809629"/>
                    <a:pt x="8817" y="803983"/>
                  </a:cubicBezTo>
                  <a:cubicBezTo>
                    <a:pt x="3171" y="798338"/>
                    <a:pt x="0" y="790682"/>
                    <a:pt x="0" y="782698"/>
                  </a:cubicBezTo>
                  <a:lnTo>
                    <a:pt x="0" y="30102"/>
                  </a:lnTo>
                  <a:cubicBezTo>
                    <a:pt x="0" y="22118"/>
                    <a:pt x="3171" y="14462"/>
                    <a:pt x="8817" y="8817"/>
                  </a:cubicBezTo>
                  <a:cubicBezTo>
                    <a:pt x="14462" y="3171"/>
                    <a:pt x="22118" y="0"/>
                    <a:pt x="30102" y="0"/>
                  </a:cubicBezTo>
                  <a:close/>
                </a:path>
              </a:pathLst>
            </a:custGeom>
            <a:blipFill>
              <a:blip r:embed="rId2"/>
              <a:stretch>
                <a:fillRect l="0" t="-1784" r="0" b="-1784"/>
              </a:stretch>
            </a:blipFill>
          </p:spPr>
        </p:sp>
      </p:grpSp>
      <p:grpSp>
        <p:nvGrpSpPr>
          <p:cNvPr name="Group 6" id="6"/>
          <p:cNvGrpSpPr/>
          <p:nvPr/>
        </p:nvGrpSpPr>
        <p:grpSpPr>
          <a:xfrm rot="0">
            <a:off x="9823378" y="1436614"/>
            <a:ext cx="4948695" cy="3522144"/>
            <a:chOff x="0" y="0"/>
            <a:chExt cx="1330605" cy="947034"/>
          </a:xfrm>
        </p:grpSpPr>
        <p:sp>
          <p:nvSpPr>
            <p:cNvPr name="Freeform 7" id="7"/>
            <p:cNvSpPr/>
            <p:nvPr/>
          </p:nvSpPr>
          <p:spPr>
            <a:xfrm flipH="false" flipV="false" rot="0">
              <a:off x="0" y="0"/>
              <a:ext cx="1330605" cy="947034"/>
            </a:xfrm>
            <a:custGeom>
              <a:avLst/>
              <a:gdLst/>
              <a:ahLst/>
              <a:cxnLst/>
              <a:rect r="r" b="b" t="t" l="l"/>
              <a:pathLst>
                <a:path h="947034" w="1330605">
                  <a:moveTo>
                    <a:pt x="35982" y="0"/>
                  </a:moveTo>
                  <a:lnTo>
                    <a:pt x="1294623" y="0"/>
                  </a:lnTo>
                  <a:cubicBezTo>
                    <a:pt x="1314495" y="0"/>
                    <a:pt x="1330605" y="16110"/>
                    <a:pt x="1330605" y="35982"/>
                  </a:cubicBezTo>
                  <a:lnTo>
                    <a:pt x="1330605" y="911052"/>
                  </a:lnTo>
                  <a:cubicBezTo>
                    <a:pt x="1330605" y="930924"/>
                    <a:pt x="1314495" y="947034"/>
                    <a:pt x="1294623" y="947034"/>
                  </a:cubicBezTo>
                  <a:lnTo>
                    <a:pt x="35982" y="947034"/>
                  </a:lnTo>
                  <a:cubicBezTo>
                    <a:pt x="16110" y="947034"/>
                    <a:pt x="0" y="930924"/>
                    <a:pt x="0" y="911052"/>
                  </a:cubicBezTo>
                  <a:lnTo>
                    <a:pt x="0" y="35982"/>
                  </a:lnTo>
                  <a:cubicBezTo>
                    <a:pt x="0" y="16110"/>
                    <a:pt x="16110" y="0"/>
                    <a:pt x="35982" y="0"/>
                  </a:cubicBezTo>
                  <a:close/>
                </a:path>
              </a:pathLst>
            </a:custGeom>
            <a:blipFill>
              <a:blip r:embed="rId3"/>
              <a:stretch>
                <a:fillRect l="-714" t="0" r="-714" b="0"/>
              </a:stretch>
            </a:blipFill>
          </p:spPr>
        </p:sp>
      </p:grpSp>
      <p:grpSp>
        <p:nvGrpSpPr>
          <p:cNvPr name="Group 8" id="8"/>
          <p:cNvGrpSpPr/>
          <p:nvPr/>
        </p:nvGrpSpPr>
        <p:grpSpPr>
          <a:xfrm rot="0">
            <a:off x="2258183" y="272229"/>
            <a:ext cx="9209468" cy="1512942"/>
            <a:chOff x="0" y="0"/>
            <a:chExt cx="12279291" cy="2017256"/>
          </a:xfrm>
        </p:grpSpPr>
        <p:sp>
          <p:nvSpPr>
            <p:cNvPr name="TextBox 9" id="9"/>
            <p:cNvSpPr txBox="true"/>
            <p:nvPr/>
          </p:nvSpPr>
          <p:spPr>
            <a:xfrm rot="0">
              <a:off x="0" y="1588631"/>
              <a:ext cx="9714737" cy="428625"/>
            </a:xfrm>
            <a:prstGeom prst="rect">
              <a:avLst/>
            </a:prstGeom>
          </p:spPr>
          <p:txBody>
            <a:bodyPr anchor="t" rtlCol="false" tIns="0" lIns="0" bIns="0" rIns="0">
              <a:spAutoFit/>
            </a:bodyPr>
            <a:lstStyle/>
            <a:p>
              <a:pPr algn="l" marL="0" indent="0" lvl="0">
                <a:lnSpc>
                  <a:spcPts val="2520"/>
                </a:lnSpc>
              </a:pPr>
            </a:p>
          </p:txBody>
        </p:sp>
        <p:sp>
          <p:nvSpPr>
            <p:cNvPr name="TextBox 10" id="10"/>
            <p:cNvSpPr txBox="true"/>
            <p:nvPr/>
          </p:nvSpPr>
          <p:spPr>
            <a:xfrm rot="0">
              <a:off x="0" y="133350"/>
              <a:ext cx="12279291" cy="1284817"/>
            </a:xfrm>
            <a:prstGeom prst="rect">
              <a:avLst/>
            </a:prstGeom>
          </p:spPr>
          <p:txBody>
            <a:bodyPr anchor="t" rtlCol="false" tIns="0" lIns="0" bIns="0" rIns="0">
              <a:spAutoFit/>
            </a:bodyPr>
            <a:lstStyle/>
            <a:p>
              <a:pPr algn="l" marL="0" indent="0" lvl="0">
                <a:lnSpc>
                  <a:spcPts val="6999"/>
                </a:lnSpc>
              </a:pPr>
              <a:r>
                <a:rPr lang="en-US" b="true" sz="6999" spc="-384" strike="noStrike" u="none">
                  <a:solidFill>
                    <a:srgbClr val="F5F5F5"/>
                  </a:solidFill>
                  <a:latin typeface="Work Sans Semi-Bold"/>
                  <a:ea typeface="Work Sans Semi-Bold"/>
                  <a:cs typeface="Work Sans Semi-Bold"/>
                  <a:sym typeface="Work Sans Semi-Bold"/>
                </a:rPr>
                <a:t>Alcohol Consumption:</a:t>
              </a:r>
            </a:p>
          </p:txBody>
        </p:sp>
      </p:grpSp>
      <p:sp>
        <p:nvSpPr>
          <p:cNvPr name="TextBox 11" id="11"/>
          <p:cNvSpPr txBox="true"/>
          <p:nvPr/>
        </p:nvSpPr>
        <p:spPr>
          <a:xfrm rot="0">
            <a:off x="1028700" y="5069153"/>
            <a:ext cx="16230600" cy="4189147"/>
          </a:xfrm>
          <a:prstGeom prst="rect">
            <a:avLst/>
          </a:prstGeom>
        </p:spPr>
        <p:txBody>
          <a:bodyPr anchor="t" rtlCol="false" tIns="0" lIns="0" bIns="0" rIns="0">
            <a:spAutoFit/>
          </a:bodyPr>
          <a:lstStyle/>
          <a:p>
            <a:pPr algn="l" marL="643102" indent="-321551" lvl="1">
              <a:lnSpc>
                <a:spcPts val="2978"/>
              </a:lnSpc>
              <a:buFont typeface="Arial"/>
              <a:buChar char="•"/>
            </a:pPr>
            <a:r>
              <a:rPr lang="en-US" b="true" sz="2978" spc="-163">
                <a:solidFill>
                  <a:srgbClr val="FFFFFF"/>
                </a:solidFill>
                <a:latin typeface="Work Sans Semi-Bold"/>
                <a:ea typeface="Work Sans Semi-Bold"/>
                <a:cs typeface="Work Sans Semi-Bold"/>
                <a:sym typeface="Work Sans Semi-Bold"/>
              </a:rPr>
              <a:t>The General Rule: Most students (nearly 70%) report "Very Low" alcohol consumption on workdays. The majority of the cohort maintains healthy habits.</a:t>
            </a:r>
          </a:p>
          <a:p>
            <a:pPr algn="l">
              <a:lnSpc>
                <a:spcPts val="2978"/>
              </a:lnSpc>
            </a:pPr>
          </a:p>
          <a:p>
            <a:pPr algn="l" marL="643102" indent="-321551" lvl="1">
              <a:lnSpc>
                <a:spcPts val="2978"/>
              </a:lnSpc>
              <a:buFont typeface="Arial"/>
              <a:buChar char="•"/>
            </a:pPr>
            <a:r>
              <a:rPr lang="en-US" b="true" sz="2978" spc="-163">
                <a:solidFill>
                  <a:srgbClr val="FFFFFF"/>
                </a:solidFill>
                <a:latin typeface="Work Sans Semi-Bold"/>
                <a:ea typeface="Work Sans Semi-Bold"/>
                <a:cs typeface="Work Sans Semi-Bold"/>
                <a:sym typeface="Work Sans Semi-Bold"/>
              </a:rPr>
              <a:t>The Age Corr</a:t>
            </a:r>
            <a:r>
              <a:rPr lang="en-US" b="true" sz="2978" spc="-163">
                <a:solidFill>
                  <a:srgbClr val="FFFFFF"/>
                </a:solidFill>
                <a:latin typeface="Work Sans Semi-Bold"/>
                <a:ea typeface="Work Sans Semi-Bold"/>
                <a:cs typeface="Work Sans Semi-Bold"/>
                <a:sym typeface="Work Sans Semi-Bold"/>
              </a:rPr>
              <a:t>elation: As we look at the data across the age spectrum, there is a clear upward trend. As age increases, alcohol consumption increases.</a:t>
            </a:r>
          </a:p>
          <a:p>
            <a:pPr algn="l">
              <a:lnSpc>
                <a:spcPts val="2978"/>
              </a:lnSpc>
            </a:pPr>
          </a:p>
          <a:p>
            <a:pPr algn="l" marL="643102" indent="-321551" lvl="1">
              <a:lnSpc>
                <a:spcPts val="2978"/>
              </a:lnSpc>
              <a:buFont typeface="Arial"/>
              <a:buChar char="•"/>
            </a:pPr>
            <a:r>
              <a:rPr lang="en-US" b="true" sz="2978" spc="-163">
                <a:solidFill>
                  <a:srgbClr val="FFFFFF"/>
                </a:solidFill>
                <a:latin typeface="Work Sans Semi-Bold"/>
                <a:ea typeface="Work Sans Semi-Bold"/>
                <a:cs typeface="Work Sans Semi-Bold"/>
                <a:sym typeface="Work Sans Semi-Bold"/>
              </a:rPr>
              <a:t>The "Peak" Concern: Consumption reaches its highest levels among the oldest students (ages 21 and 22).</a:t>
            </a:r>
          </a:p>
          <a:p>
            <a:pPr algn="l">
              <a:lnSpc>
                <a:spcPts val="2978"/>
              </a:lnSpc>
            </a:pPr>
          </a:p>
          <a:p>
            <a:pPr algn="l" marL="643102" indent="-321551" lvl="1">
              <a:lnSpc>
                <a:spcPts val="2978"/>
              </a:lnSpc>
              <a:spcBef>
                <a:spcPct val="0"/>
              </a:spcBef>
              <a:buFont typeface="Arial"/>
              <a:buChar char="•"/>
            </a:pPr>
            <a:r>
              <a:rPr lang="en-US" b="true" sz="2978" spc="-163">
                <a:solidFill>
                  <a:srgbClr val="FFFFFF"/>
                </a:solidFill>
                <a:latin typeface="Work Sans Semi-Bold"/>
                <a:ea typeface="Work Sans Semi-Bold"/>
                <a:cs typeface="Work Sans Semi-Bold"/>
                <a:sym typeface="Work Sans Semi-Bold"/>
              </a:rPr>
              <a:t>Key Finding: While not a problem for the younger majority, substance consumption becomes a significant risk factor as students transition into adulthood.</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1656804" y="1028700"/>
            <a:ext cx="5602496" cy="7354201"/>
            <a:chOff x="0" y="0"/>
            <a:chExt cx="661777" cy="868692"/>
          </a:xfrm>
        </p:grpSpPr>
        <p:sp>
          <p:nvSpPr>
            <p:cNvPr name="Freeform 5" id="5"/>
            <p:cNvSpPr/>
            <p:nvPr/>
          </p:nvSpPr>
          <p:spPr>
            <a:xfrm flipH="false" flipV="false" rot="0">
              <a:off x="0" y="0"/>
              <a:ext cx="661777" cy="868692"/>
            </a:xfrm>
            <a:custGeom>
              <a:avLst/>
              <a:gdLst/>
              <a:ahLst/>
              <a:cxnLst/>
              <a:rect r="r" b="b" t="t" l="l"/>
              <a:pathLst>
                <a:path h="868692" w="661777">
                  <a:moveTo>
                    <a:pt x="31783" y="0"/>
                  </a:moveTo>
                  <a:lnTo>
                    <a:pt x="629994" y="0"/>
                  </a:lnTo>
                  <a:cubicBezTo>
                    <a:pt x="647548" y="0"/>
                    <a:pt x="661777" y="14230"/>
                    <a:pt x="661777" y="31783"/>
                  </a:cubicBezTo>
                  <a:lnTo>
                    <a:pt x="661777" y="836909"/>
                  </a:lnTo>
                  <a:cubicBezTo>
                    <a:pt x="661777" y="854462"/>
                    <a:pt x="647548" y="868692"/>
                    <a:pt x="629994" y="868692"/>
                  </a:cubicBezTo>
                  <a:lnTo>
                    <a:pt x="31783" y="868692"/>
                  </a:lnTo>
                  <a:cubicBezTo>
                    <a:pt x="14230" y="868692"/>
                    <a:pt x="0" y="854462"/>
                    <a:pt x="0" y="836909"/>
                  </a:cubicBezTo>
                  <a:lnTo>
                    <a:pt x="0" y="31783"/>
                  </a:lnTo>
                  <a:cubicBezTo>
                    <a:pt x="0" y="14230"/>
                    <a:pt x="14230" y="0"/>
                    <a:pt x="31783" y="0"/>
                  </a:cubicBezTo>
                  <a:close/>
                </a:path>
              </a:pathLst>
            </a:custGeom>
            <a:blipFill>
              <a:blip r:embed="rId2"/>
              <a:stretch>
                <a:fillRect l="0" t="-308" r="0" b="-308"/>
              </a:stretch>
            </a:blipFill>
          </p:spPr>
        </p:sp>
      </p:grpSp>
      <p:grpSp>
        <p:nvGrpSpPr>
          <p:cNvPr name="Group 6" id="6"/>
          <p:cNvGrpSpPr/>
          <p:nvPr/>
        </p:nvGrpSpPr>
        <p:grpSpPr>
          <a:xfrm rot="0">
            <a:off x="2105025" y="1562100"/>
            <a:ext cx="8392627" cy="2398767"/>
            <a:chOff x="0" y="0"/>
            <a:chExt cx="11190169" cy="3198356"/>
          </a:xfrm>
        </p:grpSpPr>
        <p:sp>
          <p:nvSpPr>
            <p:cNvPr name="TextBox 7" id="7"/>
            <p:cNvSpPr txBox="true"/>
            <p:nvPr/>
          </p:nvSpPr>
          <p:spPr>
            <a:xfrm rot="0">
              <a:off x="0" y="2769731"/>
              <a:ext cx="7264400" cy="428625"/>
            </a:xfrm>
            <a:prstGeom prst="rect">
              <a:avLst/>
            </a:prstGeom>
          </p:spPr>
          <p:txBody>
            <a:bodyPr anchor="t" rtlCol="false" tIns="0" lIns="0" bIns="0" rIns="0">
              <a:spAutoFit/>
            </a:bodyPr>
            <a:lstStyle/>
            <a:p>
              <a:pPr algn="l" marL="0" indent="0" lvl="0">
                <a:lnSpc>
                  <a:spcPts val="2520"/>
                </a:lnSpc>
              </a:pPr>
            </a:p>
          </p:txBody>
        </p:sp>
        <p:sp>
          <p:nvSpPr>
            <p:cNvPr name="TextBox 8" id="8"/>
            <p:cNvSpPr txBox="true"/>
            <p:nvPr/>
          </p:nvSpPr>
          <p:spPr>
            <a:xfrm rot="0">
              <a:off x="0" y="133350"/>
              <a:ext cx="11190169"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Family relationship:</a:t>
              </a:r>
            </a:p>
          </p:txBody>
        </p:sp>
      </p:grpSp>
      <p:sp>
        <p:nvSpPr>
          <p:cNvPr name="TextBox 9" id="9"/>
          <p:cNvSpPr txBox="true"/>
          <p:nvPr/>
        </p:nvSpPr>
        <p:spPr>
          <a:xfrm rot="0">
            <a:off x="1028700" y="3122667"/>
            <a:ext cx="9876390" cy="4607372"/>
          </a:xfrm>
          <a:prstGeom prst="rect">
            <a:avLst/>
          </a:prstGeom>
        </p:spPr>
        <p:txBody>
          <a:bodyPr anchor="t" rtlCol="false" tIns="0" lIns="0" bIns="0" rIns="0">
            <a:spAutoFit/>
          </a:bodyPr>
          <a:lstStyle/>
          <a:p>
            <a:pPr algn="l" marL="706585" indent="-353292" lvl="1">
              <a:lnSpc>
                <a:spcPts val="3272"/>
              </a:lnSpc>
              <a:buFont typeface="Arial"/>
              <a:buChar char="•"/>
            </a:pPr>
            <a:r>
              <a:rPr lang="en-US" b="true" sz="3272" spc="-180">
                <a:solidFill>
                  <a:srgbClr val="FFFFFF"/>
                </a:solidFill>
                <a:latin typeface="Work Sans Semi-Bold"/>
                <a:ea typeface="Work Sans Semi-Bold"/>
                <a:cs typeface="Work Sans Semi-Bold"/>
                <a:sym typeface="Work Sans Semi-Bold"/>
              </a:rPr>
              <a:t>The Observation: While "Excellent" relationships (Level 5) lead to the highest marks, "V</a:t>
            </a:r>
            <a:r>
              <a:rPr lang="en-US" b="true" sz="3272" spc="-180">
                <a:solidFill>
                  <a:srgbClr val="FFFFFF"/>
                </a:solidFill>
                <a:latin typeface="Work Sans Semi-Bold"/>
                <a:ea typeface="Work Sans Semi-Bold"/>
                <a:cs typeface="Work Sans Semi-Bold"/>
                <a:sym typeface="Work Sans Semi-Bold"/>
              </a:rPr>
              <a:t>ery Bad" (Level 1)</a:t>
            </a:r>
          </a:p>
          <a:p>
            <a:pPr algn="l">
              <a:lnSpc>
                <a:spcPts val="3272"/>
              </a:lnSpc>
            </a:pPr>
          </a:p>
          <a:p>
            <a:pPr algn="l" marL="706585" indent="-353292" lvl="1">
              <a:lnSpc>
                <a:spcPts val="3272"/>
              </a:lnSpc>
              <a:spcBef>
                <a:spcPct val="0"/>
              </a:spcBef>
              <a:buFont typeface="Arial"/>
              <a:buChar char="•"/>
            </a:pPr>
            <a:r>
              <a:rPr lang="en-US" b="true" sz="3272" spc="-180">
                <a:solidFill>
                  <a:srgbClr val="FFFFFF"/>
                </a:solidFill>
                <a:latin typeface="Work Sans Semi-Bold"/>
                <a:ea typeface="Work Sans Semi-Bold"/>
                <a:cs typeface="Work Sans Semi-Bold"/>
                <a:sym typeface="Work Sans Semi-Bold"/>
              </a:rPr>
              <a:t>The "Escape Through Study" Theory: In data science, we often see that students in very difficult home environments use school as an "escape." They may spend more time at the library or school to avoid being at home, leading to higher study hours.</a:t>
            </a:r>
          </a:p>
          <a:p>
            <a:pPr algn="l">
              <a:lnSpc>
                <a:spcPts val="327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6213E"/>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2686050"/>
            <a:chOff x="0" y="0"/>
            <a:chExt cx="4987154" cy="790100"/>
          </a:xfrm>
        </p:grpSpPr>
        <p:sp>
          <p:nvSpPr>
            <p:cNvPr name="Freeform 3" id="3"/>
            <p:cNvSpPr/>
            <p:nvPr/>
          </p:nvSpPr>
          <p:spPr>
            <a:xfrm flipH="false" flipV="false" rot="0">
              <a:off x="0" y="0"/>
              <a:ext cx="4987156" cy="790100"/>
            </a:xfrm>
            <a:custGeom>
              <a:avLst/>
              <a:gdLst/>
              <a:ahLst/>
              <a:cxnLst/>
              <a:rect r="r" b="b" t="t" l="l"/>
              <a:pathLst>
                <a:path h="790100" w="4987156">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2D4A79"/>
            </a:solidFill>
            <a:ln w="12700">
              <a:solidFill>
                <a:srgbClr val="000000"/>
              </a:solidFill>
            </a:ln>
          </p:spPr>
        </p:sp>
      </p:grpSp>
      <p:grpSp>
        <p:nvGrpSpPr>
          <p:cNvPr name="Group 4" id="4"/>
          <p:cNvGrpSpPr/>
          <p:nvPr/>
        </p:nvGrpSpPr>
        <p:grpSpPr>
          <a:xfrm rot="0">
            <a:off x="1028700" y="4011930"/>
            <a:ext cx="16230600" cy="5246370"/>
            <a:chOff x="0" y="0"/>
            <a:chExt cx="2514545" cy="812800"/>
          </a:xfrm>
        </p:grpSpPr>
        <p:sp>
          <p:nvSpPr>
            <p:cNvPr name="Freeform 5" id="5"/>
            <p:cNvSpPr/>
            <p:nvPr/>
          </p:nvSpPr>
          <p:spPr>
            <a:xfrm flipH="false" flipV="false" rot="0">
              <a:off x="0" y="0"/>
              <a:ext cx="2514545" cy="812800"/>
            </a:xfrm>
            <a:custGeom>
              <a:avLst/>
              <a:gdLst/>
              <a:ahLst/>
              <a:cxnLst/>
              <a:rect r="r" b="b" t="t" l="l"/>
              <a:pathLst>
                <a:path h="812800" w="2514545">
                  <a:moveTo>
                    <a:pt x="10971" y="0"/>
                  </a:moveTo>
                  <a:lnTo>
                    <a:pt x="2503574" y="0"/>
                  </a:lnTo>
                  <a:cubicBezTo>
                    <a:pt x="2509633" y="0"/>
                    <a:pt x="2514545" y="4912"/>
                    <a:pt x="2514545" y="10971"/>
                  </a:cubicBezTo>
                  <a:lnTo>
                    <a:pt x="2514545" y="801829"/>
                  </a:lnTo>
                  <a:cubicBezTo>
                    <a:pt x="2514545" y="807888"/>
                    <a:pt x="2509633" y="812800"/>
                    <a:pt x="2503574" y="812800"/>
                  </a:cubicBezTo>
                  <a:lnTo>
                    <a:pt x="10971" y="812800"/>
                  </a:lnTo>
                  <a:cubicBezTo>
                    <a:pt x="4912" y="812800"/>
                    <a:pt x="0" y="807888"/>
                    <a:pt x="0" y="801829"/>
                  </a:cubicBezTo>
                  <a:lnTo>
                    <a:pt x="0" y="10971"/>
                  </a:lnTo>
                  <a:cubicBezTo>
                    <a:pt x="0" y="4912"/>
                    <a:pt x="4912" y="0"/>
                    <a:pt x="10971" y="0"/>
                  </a:cubicBezTo>
                  <a:close/>
                </a:path>
              </a:pathLst>
            </a:custGeom>
            <a:blipFill>
              <a:blip r:embed="rId2"/>
              <a:stretch>
                <a:fillRect l="-1528" t="0" r="-1528" b="0"/>
              </a:stretch>
            </a:blipFill>
          </p:spPr>
        </p:sp>
      </p:grpSp>
      <p:sp>
        <p:nvSpPr>
          <p:cNvPr name="TextBox 6" id="6"/>
          <p:cNvSpPr txBox="true"/>
          <p:nvPr/>
        </p:nvSpPr>
        <p:spPr>
          <a:xfrm rot="0">
            <a:off x="2105025" y="1641475"/>
            <a:ext cx="14077950" cy="898525"/>
          </a:xfrm>
          <a:prstGeom prst="rect">
            <a:avLst/>
          </a:prstGeom>
        </p:spPr>
        <p:txBody>
          <a:bodyPr anchor="t" rtlCol="false" tIns="0" lIns="0" bIns="0" rIns="0">
            <a:spAutoFit/>
          </a:bodyPr>
          <a:lstStyle/>
          <a:p>
            <a:pPr algn="l" marL="0" indent="0" lvl="0">
              <a:lnSpc>
                <a:spcPts val="6649"/>
              </a:lnSpc>
            </a:pPr>
            <a:r>
              <a:rPr lang="en-US" b="true" sz="6999" spc="-384">
                <a:solidFill>
                  <a:srgbClr val="F5F5F5"/>
                </a:solidFill>
                <a:latin typeface="Work Sans Semi-Bold"/>
                <a:ea typeface="Work Sans Semi-Bold"/>
                <a:cs typeface="Work Sans Semi-Bold"/>
                <a:sym typeface="Work Sans Semi-Bold"/>
              </a:rPr>
              <a:t>Academic Performance by Age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6213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410738" cy="10287000"/>
          </a:xfrm>
          <a:custGeom>
            <a:avLst/>
            <a:gdLst/>
            <a:ahLst/>
            <a:cxnLst/>
            <a:rect r="r" b="b" t="t" l="l"/>
            <a:pathLst>
              <a:path h="10287000" w="18410738">
                <a:moveTo>
                  <a:pt x="0" y="0"/>
                </a:moveTo>
                <a:lnTo>
                  <a:pt x="18410738" y="0"/>
                </a:lnTo>
                <a:lnTo>
                  <a:pt x="18410738" y="10287000"/>
                </a:lnTo>
                <a:lnTo>
                  <a:pt x="0" y="10287000"/>
                </a:lnTo>
                <a:lnTo>
                  <a:pt x="0" y="0"/>
                </a:lnTo>
                <a:close/>
              </a:path>
            </a:pathLst>
          </a:custGeom>
          <a:blipFill>
            <a:blip r:embed="rId2"/>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1854133" y="1028700"/>
            <a:ext cx="5405167" cy="7260296"/>
            <a:chOff x="0" y="0"/>
            <a:chExt cx="655585" cy="880591"/>
          </a:xfrm>
        </p:grpSpPr>
        <p:sp>
          <p:nvSpPr>
            <p:cNvPr name="Freeform 5" id="5"/>
            <p:cNvSpPr/>
            <p:nvPr/>
          </p:nvSpPr>
          <p:spPr>
            <a:xfrm flipH="false" flipV="false" rot="0">
              <a:off x="0" y="0"/>
              <a:ext cx="655585" cy="880591"/>
            </a:xfrm>
            <a:custGeom>
              <a:avLst/>
              <a:gdLst/>
              <a:ahLst/>
              <a:cxnLst/>
              <a:rect r="r" b="b" t="t" l="l"/>
              <a:pathLst>
                <a:path h="880591" w="655585">
                  <a:moveTo>
                    <a:pt x="32943" y="0"/>
                  </a:moveTo>
                  <a:lnTo>
                    <a:pt x="622642" y="0"/>
                  </a:lnTo>
                  <a:cubicBezTo>
                    <a:pt x="631379" y="0"/>
                    <a:pt x="639758" y="3471"/>
                    <a:pt x="645936" y="9649"/>
                  </a:cubicBezTo>
                  <a:cubicBezTo>
                    <a:pt x="652115" y="15827"/>
                    <a:pt x="655585" y="24206"/>
                    <a:pt x="655585" y="32943"/>
                  </a:cubicBezTo>
                  <a:lnTo>
                    <a:pt x="655585" y="847648"/>
                  </a:lnTo>
                  <a:cubicBezTo>
                    <a:pt x="655585" y="856385"/>
                    <a:pt x="652115" y="864764"/>
                    <a:pt x="645936" y="870943"/>
                  </a:cubicBezTo>
                  <a:cubicBezTo>
                    <a:pt x="639758" y="877121"/>
                    <a:pt x="631379" y="880591"/>
                    <a:pt x="622642" y="880591"/>
                  </a:cubicBezTo>
                  <a:lnTo>
                    <a:pt x="32943" y="880591"/>
                  </a:lnTo>
                  <a:cubicBezTo>
                    <a:pt x="24206" y="880591"/>
                    <a:pt x="15827" y="877121"/>
                    <a:pt x="9649" y="870943"/>
                  </a:cubicBezTo>
                  <a:cubicBezTo>
                    <a:pt x="3471" y="864764"/>
                    <a:pt x="0" y="856385"/>
                    <a:pt x="0" y="847648"/>
                  </a:cubicBezTo>
                  <a:lnTo>
                    <a:pt x="0" y="32943"/>
                  </a:lnTo>
                  <a:cubicBezTo>
                    <a:pt x="0" y="24206"/>
                    <a:pt x="3471" y="15827"/>
                    <a:pt x="9649" y="9649"/>
                  </a:cubicBezTo>
                  <a:cubicBezTo>
                    <a:pt x="15827" y="3471"/>
                    <a:pt x="24206" y="0"/>
                    <a:pt x="32943" y="0"/>
                  </a:cubicBezTo>
                  <a:close/>
                </a:path>
              </a:pathLst>
            </a:custGeom>
            <a:blipFill>
              <a:blip r:embed="rId2"/>
              <a:stretch>
                <a:fillRect l="0" t="-344" r="0" b="-344"/>
              </a:stretch>
            </a:blipFill>
          </p:spPr>
        </p:sp>
      </p:grpSp>
      <p:grpSp>
        <p:nvGrpSpPr>
          <p:cNvPr name="Group 6" id="6"/>
          <p:cNvGrpSpPr/>
          <p:nvPr/>
        </p:nvGrpSpPr>
        <p:grpSpPr>
          <a:xfrm rot="0">
            <a:off x="2105025" y="1562100"/>
            <a:ext cx="6886575" cy="1512942"/>
            <a:chOff x="0" y="0"/>
            <a:chExt cx="9182100" cy="2017256"/>
          </a:xfrm>
        </p:grpSpPr>
        <p:sp>
          <p:nvSpPr>
            <p:cNvPr name="TextBox 7" id="7"/>
            <p:cNvSpPr txBox="true"/>
            <p:nvPr/>
          </p:nvSpPr>
          <p:spPr>
            <a:xfrm rot="0">
              <a:off x="0" y="1588631"/>
              <a:ext cx="7264400" cy="428625"/>
            </a:xfrm>
            <a:prstGeom prst="rect">
              <a:avLst/>
            </a:prstGeom>
          </p:spPr>
          <p:txBody>
            <a:bodyPr anchor="t" rtlCol="false" tIns="0" lIns="0" bIns="0" rIns="0">
              <a:spAutoFit/>
            </a:bodyPr>
            <a:lstStyle/>
            <a:p>
              <a:pPr algn="l" marL="0" indent="0" lvl="0">
                <a:lnSpc>
                  <a:spcPts val="2520"/>
                </a:lnSpc>
              </a:pPr>
            </a:p>
          </p:txBody>
        </p:sp>
        <p:sp>
          <p:nvSpPr>
            <p:cNvPr name="TextBox 8" id="8"/>
            <p:cNvSpPr txBox="true"/>
            <p:nvPr/>
          </p:nvSpPr>
          <p:spPr>
            <a:xfrm rot="0">
              <a:off x="0" y="133350"/>
              <a:ext cx="9182100"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Health:</a:t>
              </a:r>
            </a:p>
          </p:txBody>
        </p:sp>
      </p:grpSp>
      <p:sp>
        <p:nvSpPr>
          <p:cNvPr name="TextBox 9" id="9"/>
          <p:cNvSpPr txBox="true"/>
          <p:nvPr/>
        </p:nvSpPr>
        <p:spPr>
          <a:xfrm rot="0">
            <a:off x="1028700" y="3122667"/>
            <a:ext cx="10537718" cy="4481760"/>
          </a:xfrm>
          <a:prstGeom prst="rect">
            <a:avLst/>
          </a:prstGeom>
        </p:spPr>
        <p:txBody>
          <a:bodyPr anchor="t" rtlCol="false" tIns="0" lIns="0" bIns="0" rIns="0">
            <a:spAutoFit/>
          </a:bodyPr>
          <a:lstStyle/>
          <a:p>
            <a:pPr algn="l" marL="687518" indent="-343759" lvl="1">
              <a:lnSpc>
                <a:spcPts val="3184"/>
              </a:lnSpc>
              <a:buFont typeface="Arial"/>
              <a:buChar char="•"/>
            </a:pPr>
            <a:r>
              <a:rPr lang="en-US" b="true" sz="3184" spc="-175">
                <a:solidFill>
                  <a:srgbClr val="FFFFFF"/>
                </a:solidFill>
                <a:latin typeface="Work Sans Semi-Bold"/>
                <a:ea typeface="Work Sans Semi-Bold"/>
                <a:cs typeface="Work Sans Semi-Bold"/>
                <a:sym typeface="Work Sans Semi-Bold"/>
              </a:rPr>
              <a:t>The "Compensation" Facto</a:t>
            </a:r>
            <a:r>
              <a:rPr lang="en-US" b="true" sz="3184" spc="-175">
                <a:solidFill>
                  <a:srgbClr val="FFFFFF"/>
                </a:solidFill>
                <a:latin typeface="Work Sans Semi-Bold"/>
                <a:ea typeface="Work Sans Semi-Bold"/>
                <a:cs typeface="Work Sans Semi-Bold"/>
                <a:sym typeface="Work Sans Semi-Bold"/>
              </a:rPr>
              <a:t>r</a:t>
            </a:r>
            <a:r>
              <a:rPr lang="en-US" b="true" sz="3184" spc="-175">
                <a:solidFill>
                  <a:srgbClr val="FFFFFF"/>
                </a:solidFill>
                <a:latin typeface="Work Sans Semi-Bold"/>
                <a:ea typeface="Work Sans Semi-Bold"/>
                <a:cs typeface="Work Sans Semi-Bold"/>
                <a:sym typeface="Work Sans Semi-Bold"/>
              </a:rPr>
              <a:t>:  Students with chronic health issu</a:t>
            </a:r>
            <a:r>
              <a:rPr lang="en-US" b="true" sz="3184" spc="-175">
                <a:solidFill>
                  <a:srgbClr val="FFFFFF"/>
                </a:solidFill>
                <a:latin typeface="Work Sans Semi-Bold"/>
                <a:ea typeface="Work Sans Semi-Bold"/>
                <a:cs typeface="Work Sans Semi-Bold"/>
                <a:sym typeface="Work Sans Semi-Bold"/>
              </a:rPr>
              <a:t>es or physical limitations ma</a:t>
            </a:r>
            <a:r>
              <a:rPr lang="en-US" b="true" sz="3184" spc="-175">
                <a:solidFill>
                  <a:srgbClr val="FFFFFF"/>
                </a:solidFill>
                <a:latin typeface="Work Sans Semi-Bold"/>
                <a:ea typeface="Work Sans Semi-Bold"/>
                <a:cs typeface="Work Sans Semi-Bold"/>
                <a:sym typeface="Work Sans Semi-Bold"/>
              </a:rPr>
              <a:t>y spend significantly less time on physical activities or going out and more time on sedentary activities like reading and studying.</a:t>
            </a:r>
          </a:p>
          <a:p>
            <a:pPr algn="l">
              <a:lnSpc>
                <a:spcPts val="3184"/>
              </a:lnSpc>
            </a:pPr>
          </a:p>
          <a:p>
            <a:pPr algn="l">
              <a:lnSpc>
                <a:spcPts val="3184"/>
              </a:lnSpc>
            </a:pPr>
          </a:p>
          <a:p>
            <a:pPr algn="l" marL="687518" indent="-343759" lvl="1">
              <a:lnSpc>
                <a:spcPts val="3184"/>
              </a:lnSpc>
              <a:spcBef>
                <a:spcPct val="0"/>
              </a:spcBef>
              <a:buFont typeface="Arial"/>
              <a:buChar char="•"/>
            </a:pPr>
            <a:r>
              <a:rPr lang="en-US" b="true" sz="3184" spc="-175">
                <a:solidFill>
                  <a:srgbClr val="FFFFFF"/>
                </a:solidFill>
                <a:latin typeface="Work Sans Semi-Bold"/>
                <a:ea typeface="Work Sans Semi-Bold"/>
                <a:cs typeface="Work Sans Semi-Bold"/>
                <a:sym typeface="Work Sans Semi-Bold"/>
              </a:rPr>
              <a:t>If a student cannot participate in sports or heavy social events due to health, their "Default" activity often becomes academic work.</a:t>
            </a:r>
          </a:p>
          <a:p>
            <a:pPr algn="l">
              <a:lnSpc>
                <a:spcPts val="3184"/>
              </a:lnSpc>
              <a:spcBef>
                <a:spcPct val="0"/>
              </a:spcBef>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1854133" y="1028700"/>
            <a:ext cx="5405167" cy="7260296"/>
            <a:chOff x="0" y="0"/>
            <a:chExt cx="655585" cy="880591"/>
          </a:xfrm>
        </p:grpSpPr>
        <p:sp>
          <p:nvSpPr>
            <p:cNvPr name="Freeform 5" id="5"/>
            <p:cNvSpPr/>
            <p:nvPr/>
          </p:nvSpPr>
          <p:spPr>
            <a:xfrm flipH="false" flipV="false" rot="0">
              <a:off x="0" y="0"/>
              <a:ext cx="655585" cy="880591"/>
            </a:xfrm>
            <a:custGeom>
              <a:avLst/>
              <a:gdLst/>
              <a:ahLst/>
              <a:cxnLst/>
              <a:rect r="r" b="b" t="t" l="l"/>
              <a:pathLst>
                <a:path h="880591" w="655585">
                  <a:moveTo>
                    <a:pt x="32943" y="0"/>
                  </a:moveTo>
                  <a:lnTo>
                    <a:pt x="622642" y="0"/>
                  </a:lnTo>
                  <a:cubicBezTo>
                    <a:pt x="631379" y="0"/>
                    <a:pt x="639758" y="3471"/>
                    <a:pt x="645936" y="9649"/>
                  </a:cubicBezTo>
                  <a:cubicBezTo>
                    <a:pt x="652115" y="15827"/>
                    <a:pt x="655585" y="24206"/>
                    <a:pt x="655585" y="32943"/>
                  </a:cubicBezTo>
                  <a:lnTo>
                    <a:pt x="655585" y="847648"/>
                  </a:lnTo>
                  <a:cubicBezTo>
                    <a:pt x="655585" y="856385"/>
                    <a:pt x="652115" y="864764"/>
                    <a:pt x="645936" y="870943"/>
                  </a:cubicBezTo>
                  <a:cubicBezTo>
                    <a:pt x="639758" y="877121"/>
                    <a:pt x="631379" y="880591"/>
                    <a:pt x="622642" y="880591"/>
                  </a:cubicBezTo>
                  <a:lnTo>
                    <a:pt x="32943" y="880591"/>
                  </a:lnTo>
                  <a:cubicBezTo>
                    <a:pt x="24206" y="880591"/>
                    <a:pt x="15827" y="877121"/>
                    <a:pt x="9649" y="870943"/>
                  </a:cubicBezTo>
                  <a:cubicBezTo>
                    <a:pt x="3471" y="864764"/>
                    <a:pt x="0" y="856385"/>
                    <a:pt x="0" y="847648"/>
                  </a:cubicBezTo>
                  <a:lnTo>
                    <a:pt x="0" y="32943"/>
                  </a:lnTo>
                  <a:cubicBezTo>
                    <a:pt x="0" y="24206"/>
                    <a:pt x="3471" y="15827"/>
                    <a:pt x="9649" y="9649"/>
                  </a:cubicBezTo>
                  <a:cubicBezTo>
                    <a:pt x="15827" y="3471"/>
                    <a:pt x="24206" y="0"/>
                    <a:pt x="32943" y="0"/>
                  </a:cubicBezTo>
                  <a:close/>
                </a:path>
              </a:pathLst>
            </a:custGeom>
            <a:blipFill>
              <a:blip r:embed="rId2"/>
              <a:stretch>
                <a:fillRect l="-776" t="0" r="-776" b="0"/>
              </a:stretch>
            </a:blipFill>
          </p:spPr>
        </p:sp>
      </p:grpSp>
      <p:sp>
        <p:nvSpPr>
          <p:cNvPr name="TextBox 6" id="6"/>
          <p:cNvSpPr txBox="true"/>
          <p:nvPr/>
        </p:nvSpPr>
        <p:spPr>
          <a:xfrm rot="0">
            <a:off x="1028700" y="3122667"/>
            <a:ext cx="10545436" cy="4080372"/>
          </a:xfrm>
          <a:prstGeom prst="rect">
            <a:avLst/>
          </a:prstGeom>
        </p:spPr>
        <p:txBody>
          <a:bodyPr anchor="t" rtlCol="false" tIns="0" lIns="0" bIns="0" rIns="0">
            <a:spAutoFit/>
          </a:bodyPr>
          <a:lstStyle/>
          <a:p>
            <a:pPr algn="l" marL="688021" indent="-344011" lvl="1">
              <a:lnSpc>
                <a:spcPts val="3186"/>
              </a:lnSpc>
              <a:buFont typeface="Arial"/>
              <a:buChar char="•"/>
            </a:pPr>
            <a:r>
              <a:rPr lang="en-US" b="true" sz="3186" spc="-175">
                <a:solidFill>
                  <a:srgbClr val="FFFFFF"/>
                </a:solidFill>
                <a:latin typeface="Work Sans Semi-Bold"/>
                <a:ea typeface="Work Sans Semi-Bold"/>
                <a:cs typeface="Work Sans Semi-Bold"/>
                <a:sym typeface="Work Sans Semi-Bold"/>
              </a:rPr>
              <a:t>The Finding: Students who attended nursery school before primary education show slightly higher average grades in all periods.</a:t>
            </a:r>
          </a:p>
          <a:p>
            <a:pPr algn="l">
              <a:lnSpc>
                <a:spcPts val="3186"/>
              </a:lnSpc>
            </a:pPr>
          </a:p>
          <a:p>
            <a:pPr algn="l">
              <a:lnSpc>
                <a:spcPts val="3186"/>
              </a:lnSpc>
            </a:pPr>
          </a:p>
          <a:p>
            <a:pPr algn="l" marL="688021" indent="-344011" lvl="1">
              <a:lnSpc>
                <a:spcPts val="3186"/>
              </a:lnSpc>
              <a:spcBef>
                <a:spcPct val="0"/>
              </a:spcBef>
              <a:buFont typeface="Arial"/>
              <a:buChar char="•"/>
            </a:pPr>
            <a:r>
              <a:rPr lang="en-US" b="true" sz="3186" spc="-175">
                <a:solidFill>
                  <a:srgbClr val="FFFFFF"/>
                </a:solidFill>
                <a:latin typeface="Work Sans Semi-Bold"/>
                <a:ea typeface="Work Sans Semi-Bold"/>
                <a:cs typeface="Work Sans Semi-Bold"/>
                <a:sym typeface="Work Sans Semi-Bold"/>
              </a:rPr>
              <a:t>Insight: While early childhood education provides a "head start," the 0.5 point difference suggests that students who missed nursery can almost entirely catch up by the time they reach high school</a:t>
            </a:r>
          </a:p>
          <a:p>
            <a:pPr algn="l">
              <a:lnSpc>
                <a:spcPts val="3186"/>
              </a:lnSpc>
              <a:spcBef>
                <a:spcPct val="0"/>
              </a:spcBef>
            </a:pPr>
          </a:p>
        </p:txBody>
      </p:sp>
      <p:grpSp>
        <p:nvGrpSpPr>
          <p:cNvPr name="Group 7" id="7"/>
          <p:cNvGrpSpPr/>
          <p:nvPr/>
        </p:nvGrpSpPr>
        <p:grpSpPr>
          <a:xfrm rot="0">
            <a:off x="2105025" y="1562100"/>
            <a:ext cx="6886575" cy="1512942"/>
            <a:chOff x="0" y="0"/>
            <a:chExt cx="9182100" cy="2017256"/>
          </a:xfrm>
        </p:grpSpPr>
        <p:sp>
          <p:nvSpPr>
            <p:cNvPr name="TextBox 8" id="8"/>
            <p:cNvSpPr txBox="true"/>
            <p:nvPr/>
          </p:nvSpPr>
          <p:spPr>
            <a:xfrm rot="0">
              <a:off x="0" y="1588631"/>
              <a:ext cx="7264400" cy="428625"/>
            </a:xfrm>
            <a:prstGeom prst="rect">
              <a:avLst/>
            </a:prstGeom>
          </p:spPr>
          <p:txBody>
            <a:bodyPr anchor="t" rtlCol="false" tIns="0" lIns="0" bIns="0" rIns="0">
              <a:spAutoFit/>
            </a:bodyPr>
            <a:lstStyle/>
            <a:p>
              <a:pPr algn="l" marL="0" indent="0" lvl="0">
                <a:lnSpc>
                  <a:spcPts val="2520"/>
                </a:lnSpc>
              </a:pPr>
            </a:p>
          </p:txBody>
        </p:sp>
        <p:sp>
          <p:nvSpPr>
            <p:cNvPr name="TextBox 9" id="9"/>
            <p:cNvSpPr txBox="true"/>
            <p:nvPr/>
          </p:nvSpPr>
          <p:spPr>
            <a:xfrm rot="0">
              <a:off x="0" y="133350"/>
              <a:ext cx="9182100"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Nursery:</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16213E"/>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close/>
                </a:path>
              </a:pathLst>
            </a:custGeom>
            <a:solidFill>
              <a:srgbClr val="2D4A79"/>
            </a:solidFill>
            <a:ln w="12700">
              <a:solidFill>
                <a:srgbClr val="000000"/>
              </a:solidFill>
            </a:ln>
          </p:spPr>
        </p:sp>
      </p:grpSp>
      <p:grpSp>
        <p:nvGrpSpPr>
          <p:cNvPr name="Group 4" id="4"/>
          <p:cNvGrpSpPr/>
          <p:nvPr/>
        </p:nvGrpSpPr>
        <p:grpSpPr>
          <a:xfrm rot="0">
            <a:off x="2487920" y="1204732"/>
            <a:ext cx="20619638" cy="5648922"/>
            <a:chOff x="0" y="0"/>
            <a:chExt cx="27492851" cy="7531897"/>
          </a:xfrm>
        </p:grpSpPr>
        <p:sp>
          <p:nvSpPr>
            <p:cNvPr name="TextBox 5" id="5"/>
            <p:cNvSpPr txBox="true"/>
            <p:nvPr/>
          </p:nvSpPr>
          <p:spPr>
            <a:xfrm rot="0">
              <a:off x="0" y="209550"/>
              <a:ext cx="27492851" cy="2103965"/>
            </a:xfrm>
            <a:prstGeom prst="rect">
              <a:avLst/>
            </a:prstGeom>
          </p:spPr>
          <p:txBody>
            <a:bodyPr anchor="t" rtlCol="false" tIns="0" lIns="0" bIns="0" rIns="0">
              <a:spAutoFit/>
            </a:bodyPr>
            <a:lstStyle/>
            <a:p>
              <a:pPr algn="l" marL="0" indent="0" lvl="0">
                <a:lnSpc>
                  <a:spcPts val="11419"/>
                </a:lnSpc>
              </a:pPr>
              <a:r>
                <a:rPr lang="en-US" b="true" sz="11419" spc="-628" strike="noStrike" u="none">
                  <a:solidFill>
                    <a:srgbClr val="F5F5F5"/>
                  </a:solidFill>
                  <a:latin typeface="Work Sans Semi-Bold"/>
                  <a:ea typeface="Work Sans Semi-Bold"/>
                  <a:cs typeface="Work Sans Semi-Bold"/>
                  <a:sym typeface="Work Sans Semi-Bold"/>
                </a:rPr>
                <a:t>Project Overview</a:t>
              </a:r>
            </a:p>
          </p:txBody>
        </p:sp>
        <p:sp>
          <p:nvSpPr>
            <p:cNvPr name="TextBox 6" id="6"/>
            <p:cNvSpPr txBox="true"/>
            <p:nvPr/>
          </p:nvSpPr>
          <p:spPr>
            <a:xfrm rot="0">
              <a:off x="0" y="2884971"/>
              <a:ext cx="27492851" cy="1003991"/>
            </a:xfrm>
            <a:prstGeom prst="rect">
              <a:avLst/>
            </a:prstGeom>
          </p:spPr>
          <p:txBody>
            <a:bodyPr anchor="t" rtlCol="false" tIns="0" lIns="0" bIns="0" rIns="0">
              <a:spAutoFit/>
            </a:bodyPr>
            <a:lstStyle/>
            <a:p>
              <a:pPr algn="l" marL="0" indent="0" lvl="0">
                <a:lnSpc>
                  <a:spcPts val="5872"/>
                </a:lnSpc>
                <a:spcBef>
                  <a:spcPct val="0"/>
                </a:spcBef>
              </a:pPr>
              <a:r>
                <a:rPr lang="en-US" b="true" sz="4894" spc="-269" strike="noStrike" u="none">
                  <a:solidFill>
                    <a:srgbClr val="F5F5F5"/>
                  </a:solidFill>
                  <a:latin typeface="Work Sans Semi-Bold"/>
                  <a:ea typeface="Work Sans Semi-Bold"/>
                  <a:cs typeface="Work Sans Semi-Bold"/>
                  <a:sym typeface="Work Sans Semi-Bold"/>
                </a:rPr>
                <a:t>Analyzing Student Data for Insights</a:t>
              </a:r>
            </a:p>
          </p:txBody>
        </p:sp>
        <p:sp>
          <p:nvSpPr>
            <p:cNvPr name="TextBox 7" id="7"/>
            <p:cNvSpPr txBox="true"/>
            <p:nvPr/>
          </p:nvSpPr>
          <p:spPr>
            <a:xfrm rot="0">
              <a:off x="0" y="5304733"/>
              <a:ext cx="18770552" cy="2227164"/>
            </a:xfrm>
            <a:prstGeom prst="rect">
              <a:avLst/>
            </a:prstGeom>
          </p:spPr>
          <p:txBody>
            <a:bodyPr anchor="t" rtlCol="false" tIns="0" lIns="0" bIns="0" rIns="0">
              <a:spAutoFit/>
            </a:bodyPr>
            <a:lstStyle/>
            <a:p>
              <a:pPr algn="l" marL="0" indent="0" lvl="0">
                <a:lnSpc>
                  <a:spcPts val="4453"/>
                </a:lnSpc>
              </a:pPr>
              <a:r>
                <a:rPr lang="en-US" sz="3425" spc="-188">
                  <a:solidFill>
                    <a:srgbClr val="E0E0E0"/>
                  </a:solidFill>
                  <a:latin typeface="Work Sans"/>
                  <a:ea typeface="Work Sans"/>
                  <a:cs typeface="Work Sans"/>
                  <a:sym typeface="Work Sans"/>
                </a:rPr>
                <a:t>This project aims to analyze data from </a:t>
              </a:r>
              <a:r>
                <a:rPr lang="en-US" b="true" sz="3425" spc="-188">
                  <a:solidFill>
                    <a:srgbClr val="E0E0E0"/>
                  </a:solidFill>
                  <a:latin typeface="Work Sans Bold"/>
                  <a:ea typeface="Work Sans Bold"/>
                  <a:cs typeface="Work Sans Bold"/>
                  <a:sym typeface="Work Sans Bold"/>
                </a:rPr>
                <a:t>395 students</a:t>
              </a:r>
              <a:r>
                <a:rPr lang="en-US" sz="3425" spc="-188">
                  <a:solidFill>
                    <a:srgbClr val="E0E0E0"/>
                  </a:solidFill>
                  <a:latin typeface="Work Sans"/>
                  <a:ea typeface="Work Sans"/>
                  <a:cs typeface="Work Sans"/>
                  <a:sym typeface="Work Sans"/>
                </a:rPr>
                <a:t>, uncovering socio-economic influences on education through demographics, family background, social life, and academic performance metrics.</a:t>
              </a: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1854133" y="1028700"/>
            <a:ext cx="5405167" cy="7260296"/>
            <a:chOff x="0" y="0"/>
            <a:chExt cx="655585" cy="880591"/>
          </a:xfrm>
        </p:grpSpPr>
        <p:sp>
          <p:nvSpPr>
            <p:cNvPr name="Freeform 5" id="5"/>
            <p:cNvSpPr/>
            <p:nvPr/>
          </p:nvSpPr>
          <p:spPr>
            <a:xfrm flipH="false" flipV="false" rot="0">
              <a:off x="0" y="0"/>
              <a:ext cx="655585" cy="880591"/>
            </a:xfrm>
            <a:custGeom>
              <a:avLst/>
              <a:gdLst/>
              <a:ahLst/>
              <a:cxnLst/>
              <a:rect r="r" b="b" t="t" l="l"/>
              <a:pathLst>
                <a:path h="880591" w="655585">
                  <a:moveTo>
                    <a:pt x="32943" y="0"/>
                  </a:moveTo>
                  <a:lnTo>
                    <a:pt x="622642" y="0"/>
                  </a:lnTo>
                  <a:cubicBezTo>
                    <a:pt x="631379" y="0"/>
                    <a:pt x="639758" y="3471"/>
                    <a:pt x="645936" y="9649"/>
                  </a:cubicBezTo>
                  <a:cubicBezTo>
                    <a:pt x="652115" y="15827"/>
                    <a:pt x="655585" y="24206"/>
                    <a:pt x="655585" y="32943"/>
                  </a:cubicBezTo>
                  <a:lnTo>
                    <a:pt x="655585" y="847648"/>
                  </a:lnTo>
                  <a:cubicBezTo>
                    <a:pt x="655585" y="856385"/>
                    <a:pt x="652115" y="864764"/>
                    <a:pt x="645936" y="870943"/>
                  </a:cubicBezTo>
                  <a:cubicBezTo>
                    <a:pt x="639758" y="877121"/>
                    <a:pt x="631379" y="880591"/>
                    <a:pt x="622642" y="880591"/>
                  </a:cubicBezTo>
                  <a:lnTo>
                    <a:pt x="32943" y="880591"/>
                  </a:lnTo>
                  <a:cubicBezTo>
                    <a:pt x="24206" y="880591"/>
                    <a:pt x="15827" y="877121"/>
                    <a:pt x="9649" y="870943"/>
                  </a:cubicBezTo>
                  <a:cubicBezTo>
                    <a:pt x="3471" y="864764"/>
                    <a:pt x="0" y="856385"/>
                    <a:pt x="0" y="847648"/>
                  </a:cubicBezTo>
                  <a:lnTo>
                    <a:pt x="0" y="32943"/>
                  </a:lnTo>
                  <a:cubicBezTo>
                    <a:pt x="0" y="24206"/>
                    <a:pt x="3471" y="15827"/>
                    <a:pt x="9649" y="9649"/>
                  </a:cubicBezTo>
                  <a:cubicBezTo>
                    <a:pt x="15827" y="3471"/>
                    <a:pt x="24206" y="0"/>
                    <a:pt x="32943" y="0"/>
                  </a:cubicBezTo>
                  <a:close/>
                </a:path>
              </a:pathLst>
            </a:custGeom>
            <a:blipFill>
              <a:blip r:embed="rId2"/>
              <a:stretch>
                <a:fillRect l="0" t="-278" r="0" b="-278"/>
              </a:stretch>
            </a:blipFill>
          </p:spPr>
        </p:sp>
      </p:grpSp>
      <p:sp>
        <p:nvSpPr>
          <p:cNvPr name="TextBox 6" id="6"/>
          <p:cNvSpPr txBox="true"/>
          <p:nvPr/>
        </p:nvSpPr>
        <p:spPr>
          <a:xfrm rot="0">
            <a:off x="1028700" y="3531832"/>
            <a:ext cx="10545436" cy="3270961"/>
          </a:xfrm>
          <a:prstGeom prst="rect">
            <a:avLst/>
          </a:prstGeom>
        </p:spPr>
        <p:txBody>
          <a:bodyPr anchor="t" rtlCol="false" tIns="0" lIns="0" bIns="0" rIns="0">
            <a:spAutoFit/>
          </a:bodyPr>
          <a:lstStyle/>
          <a:p>
            <a:pPr algn="l" marL="688021" indent="-344011" lvl="1">
              <a:lnSpc>
                <a:spcPts val="3186"/>
              </a:lnSpc>
              <a:buFont typeface="Arial"/>
              <a:buChar char="•"/>
            </a:pPr>
            <a:r>
              <a:rPr lang="en-US" b="true" sz="3186" spc="-175">
                <a:solidFill>
                  <a:srgbClr val="FFFFFF"/>
                </a:solidFill>
                <a:latin typeface="Work Sans Semi-Bold"/>
                <a:ea typeface="Work Sans Semi-Bold"/>
                <a:cs typeface="Work Sans Semi-Bold"/>
                <a:sym typeface="Work Sans Semi-Bold"/>
              </a:rPr>
              <a:t>The Findings: Students with home internet access significantly outperform those without it.</a:t>
            </a:r>
          </a:p>
          <a:p>
            <a:pPr algn="l">
              <a:lnSpc>
                <a:spcPts val="3186"/>
              </a:lnSpc>
            </a:pPr>
          </a:p>
          <a:p>
            <a:pPr algn="l">
              <a:lnSpc>
                <a:spcPts val="3186"/>
              </a:lnSpc>
            </a:pPr>
          </a:p>
          <a:p>
            <a:pPr algn="l" marL="688021" indent="-344011" lvl="1">
              <a:lnSpc>
                <a:spcPts val="3186"/>
              </a:lnSpc>
              <a:spcBef>
                <a:spcPct val="0"/>
              </a:spcBef>
              <a:buFont typeface="Arial"/>
              <a:buChar char="•"/>
            </a:pPr>
            <a:r>
              <a:rPr lang="en-US" b="true" sz="3186" spc="-175">
                <a:solidFill>
                  <a:srgbClr val="FFFFFF"/>
                </a:solidFill>
                <a:latin typeface="Work Sans Semi-Bold"/>
                <a:ea typeface="Work Sans Semi-Bold"/>
                <a:cs typeface="Work Sans Semi-Bold"/>
                <a:sym typeface="Work Sans Semi-Bold"/>
              </a:rPr>
              <a:t> In modern education, the internet is not a luxury; it is a vital tool for research, assignments, and accessing learning materials</a:t>
            </a:r>
          </a:p>
          <a:p>
            <a:pPr algn="l">
              <a:lnSpc>
                <a:spcPts val="3186"/>
              </a:lnSpc>
              <a:spcBef>
                <a:spcPct val="0"/>
              </a:spcBef>
            </a:pPr>
          </a:p>
        </p:txBody>
      </p:sp>
      <p:grpSp>
        <p:nvGrpSpPr>
          <p:cNvPr name="Group 7" id="7"/>
          <p:cNvGrpSpPr/>
          <p:nvPr/>
        </p:nvGrpSpPr>
        <p:grpSpPr>
          <a:xfrm rot="0">
            <a:off x="2105025" y="1562100"/>
            <a:ext cx="6886575" cy="1512942"/>
            <a:chOff x="0" y="0"/>
            <a:chExt cx="9182100" cy="2017256"/>
          </a:xfrm>
        </p:grpSpPr>
        <p:sp>
          <p:nvSpPr>
            <p:cNvPr name="TextBox 8" id="8"/>
            <p:cNvSpPr txBox="true"/>
            <p:nvPr/>
          </p:nvSpPr>
          <p:spPr>
            <a:xfrm rot="0">
              <a:off x="0" y="1588631"/>
              <a:ext cx="7264400" cy="428625"/>
            </a:xfrm>
            <a:prstGeom prst="rect">
              <a:avLst/>
            </a:prstGeom>
          </p:spPr>
          <p:txBody>
            <a:bodyPr anchor="t" rtlCol="false" tIns="0" lIns="0" bIns="0" rIns="0">
              <a:spAutoFit/>
            </a:bodyPr>
            <a:lstStyle/>
            <a:p>
              <a:pPr algn="l" marL="0" indent="0" lvl="0">
                <a:lnSpc>
                  <a:spcPts val="2520"/>
                </a:lnSpc>
              </a:pPr>
            </a:p>
          </p:txBody>
        </p:sp>
        <p:sp>
          <p:nvSpPr>
            <p:cNvPr name="TextBox 9" id="9"/>
            <p:cNvSpPr txBox="true"/>
            <p:nvPr/>
          </p:nvSpPr>
          <p:spPr>
            <a:xfrm rot="0">
              <a:off x="0" y="133350"/>
              <a:ext cx="9182100"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Internet:</a:t>
              </a:r>
            </a:p>
          </p:txBody>
        </p:sp>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6213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2"/>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2237028" y="870960"/>
            <a:ext cx="4795893" cy="7663905"/>
            <a:chOff x="0" y="0"/>
            <a:chExt cx="655585" cy="1047635"/>
          </a:xfrm>
        </p:grpSpPr>
        <p:sp>
          <p:nvSpPr>
            <p:cNvPr name="Freeform 5" id="5"/>
            <p:cNvSpPr/>
            <p:nvPr/>
          </p:nvSpPr>
          <p:spPr>
            <a:xfrm flipH="false" flipV="false" rot="0">
              <a:off x="0" y="0"/>
              <a:ext cx="655585" cy="1047635"/>
            </a:xfrm>
            <a:custGeom>
              <a:avLst/>
              <a:gdLst/>
              <a:ahLst/>
              <a:cxnLst/>
              <a:rect r="r" b="b" t="t" l="l"/>
              <a:pathLst>
                <a:path h="1047635" w="655585">
                  <a:moveTo>
                    <a:pt x="37128" y="0"/>
                  </a:moveTo>
                  <a:lnTo>
                    <a:pt x="618457" y="0"/>
                  </a:lnTo>
                  <a:cubicBezTo>
                    <a:pt x="628304" y="0"/>
                    <a:pt x="637748" y="3912"/>
                    <a:pt x="644711" y="10875"/>
                  </a:cubicBezTo>
                  <a:cubicBezTo>
                    <a:pt x="651674" y="17838"/>
                    <a:pt x="655585" y="27281"/>
                    <a:pt x="655585" y="37128"/>
                  </a:cubicBezTo>
                  <a:lnTo>
                    <a:pt x="655585" y="1010506"/>
                  </a:lnTo>
                  <a:cubicBezTo>
                    <a:pt x="655585" y="1031012"/>
                    <a:pt x="638962" y="1047635"/>
                    <a:pt x="618457" y="1047635"/>
                  </a:cubicBezTo>
                  <a:lnTo>
                    <a:pt x="37128" y="1047635"/>
                  </a:lnTo>
                  <a:cubicBezTo>
                    <a:pt x="16623" y="1047635"/>
                    <a:pt x="0" y="1031012"/>
                    <a:pt x="0" y="1010506"/>
                  </a:cubicBezTo>
                  <a:lnTo>
                    <a:pt x="0" y="37128"/>
                  </a:lnTo>
                  <a:cubicBezTo>
                    <a:pt x="0" y="16623"/>
                    <a:pt x="16623" y="0"/>
                    <a:pt x="37128" y="0"/>
                  </a:cubicBezTo>
                  <a:close/>
                </a:path>
              </a:pathLst>
            </a:custGeom>
            <a:blipFill>
              <a:blip r:embed="rId2"/>
              <a:stretch>
                <a:fillRect l="-803" t="0" r="-803" b="0"/>
              </a:stretch>
            </a:blipFill>
          </p:spPr>
        </p:sp>
      </p:grpSp>
      <p:sp>
        <p:nvSpPr>
          <p:cNvPr name="TextBox 6" id="6"/>
          <p:cNvSpPr txBox="true"/>
          <p:nvPr/>
        </p:nvSpPr>
        <p:spPr>
          <a:xfrm rot="0">
            <a:off x="1028700" y="3531832"/>
            <a:ext cx="10545436" cy="4080372"/>
          </a:xfrm>
          <a:prstGeom prst="rect">
            <a:avLst/>
          </a:prstGeom>
        </p:spPr>
        <p:txBody>
          <a:bodyPr anchor="t" rtlCol="false" tIns="0" lIns="0" bIns="0" rIns="0">
            <a:spAutoFit/>
          </a:bodyPr>
          <a:lstStyle/>
          <a:p>
            <a:pPr algn="l" marL="688021" indent="-344011" lvl="1">
              <a:lnSpc>
                <a:spcPts val="3186"/>
              </a:lnSpc>
              <a:buFont typeface="Arial"/>
              <a:buChar char="•"/>
            </a:pPr>
            <a:r>
              <a:rPr lang="en-US" b="true" sz="3186" spc="-175">
                <a:solidFill>
                  <a:srgbClr val="FFFFFF"/>
                </a:solidFill>
                <a:latin typeface="Work Sans Semi-Bold"/>
                <a:ea typeface="Work Sans Semi-Bold"/>
                <a:cs typeface="Work Sans Semi-Bold"/>
                <a:sym typeface="Work Sans Semi-Bold"/>
              </a:rPr>
              <a:t>The Finding: There is a positive correlation between attending extra paid classes and achieving higher academic marks.</a:t>
            </a:r>
          </a:p>
          <a:p>
            <a:pPr algn="l">
              <a:lnSpc>
                <a:spcPts val="3186"/>
              </a:lnSpc>
            </a:pPr>
          </a:p>
          <a:p>
            <a:pPr algn="l">
              <a:lnSpc>
                <a:spcPts val="3186"/>
              </a:lnSpc>
            </a:pPr>
          </a:p>
          <a:p>
            <a:pPr algn="l" marL="688021" indent="-344011" lvl="1">
              <a:lnSpc>
                <a:spcPts val="3186"/>
              </a:lnSpc>
              <a:spcBef>
                <a:spcPct val="0"/>
              </a:spcBef>
              <a:buFont typeface="Arial"/>
              <a:buChar char="•"/>
            </a:pPr>
            <a:r>
              <a:rPr lang="en-US" b="true" sz="3186" spc="-175">
                <a:solidFill>
                  <a:srgbClr val="FFFFFF"/>
                </a:solidFill>
                <a:latin typeface="Work Sans Semi-Bold"/>
                <a:ea typeface="Work Sans Semi-Bold"/>
                <a:cs typeface="Work Sans Semi-Bold"/>
                <a:sym typeface="Work Sans Semi-Bold"/>
              </a:rPr>
              <a:t> Insight: Paid classes provide a safety net and specialized focus that helps students master difficult concepts, which the standard school hours might not fully cover.</a:t>
            </a:r>
          </a:p>
          <a:p>
            <a:pPr algn="l">
              <a:lnSpc>
                <a:spcPts val="3186"/>
              </a:lnSpc>
              <a:spcBef>
                <a:spcPct val="0"/>
              </a:spcBef>
            </a:pPr>
          </a:p>
        </p:txBody>
      </p:sp>
      <p:grpSp>
        <p:nvGrpSpPr>
          <p:cNvPr name="Group 7" id="7"/>
          <p:cNvGrpSpPr/>
          <p:nvPr/>
        </p:nvGrpSpPr>
        <p:grpSpPr>
          <a:xfrm rot="0">
            <a:off x="2105025" y="1562100"/>
            <a:ext cx="7524733" cy="2398767"/>
            <a:chOff x="0" y="0"/>
            <a:chExt cx="10032977" cy="3198356"/>
          </a:xfrm>
        </p:grpSpPr>
        <p:sp>
          <p:nvSpPr>
            <p:cNvPr name="TextBox 8" id="8"/>
            <p:cNvSpPr txBox="true"/>
            <p:nvPr/>
          </p:nvSpPr>
          <p:spPr>
            <a:xfrm rot="0">
              <a:off x="0" y="2769731"/>
              <a:ext cx="7264400" cy="428625"/>
            </a:xfrm>
            <a:prstGeom prst="rect">
              <a:avLst/>
            </a:prstGeom>
          </p:spPr>
          <p:txBody>
            <a:bodyPr anchor="t" rtlCol="false" tIns="0" lIns="0" bIns="0" rIns="0">
              <a:spAutoFit/>
            </a:bodyPr>
            <a:lstStyle/>
            <a:p>
              <a:pPr algn="l" marL="0" indent="0" lvl="0">
                <a:lnSpc>
                  <a:spcPts val="2520"/>
                </a:lnSpc>
              </a:pPr>
            </a:p>
          </p:txBody>
        </p:sp>
        <p:sp>
          <p:nvSpPr>
            <p:cNvPr name="TextBox 9" id="9"/>
            <p:cNvSpPr txBox="true"/>
            <p:nvPr/>
          </p:nvSpPr>
          <p:spPr>
            <a:xfrm rot="0">
              <a:off x="0" y="133350"/>
              <a:ext cx="10032977"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Extra Paid classes:</a:t>
              </a:r>
            </a:p>
          </p:txBody>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1574136" y="1028700"/>
            <a:ext cx="5685164" cy="7260296"/>
            <a:chOff x="0" y="0"/>
            <a:chExt cx="689546" cy="880591"/>
          </a:xfrm>
        </p:grpSpPr>
        <p:sp>
          <p:nvSpPr>
            <p:cNvPr name="Freeform 5" id="5"/>
            <p:cNvSpPr/>
            <p:nvPr/>
          </p:nvSpPr>
          <p:spPr>
            <a:xfrm flipH="false" flipV="false" rot="0">
              <a:off x="0" y="0"/>
              <a:ext cx="689546" cy="880591"/>
            </a:xfrm>
            <a:custGeom>
              <a:avLst/>
              <a:gdLst/>
              <a:ahLst/>
              <a:cxnLst/>
              <a:rect r="r" b="b" t="t" l="l"/>
              <a:pathLst>
                <a:path h="880591" w="689546">
                  <a:moveTo>
                    <a:pt x="31321" y="0"/>
                  </a:moveTo>
                  <a:lnTo>
                    <a:pt x="658225" y="0"/>
                  </a:lnTo>
                  <a:cubicBezTo>
                    <a:pt x="666532" y="0"/>
                    <a:pt x="674498" y="3300"/>
                    <a:pt x="680372" y="9174"/>
                  </a:cubicBezTo>
                  <a:cubicBezTo>
                    <a:pt x="686246" y="15047"/>
                    <a:pt x="689546" y="23014"/>
                    <a:pt x="689546" y="31321"/>
                  </a:cubicBezTo>
                  <a:lnTo>
                    <a:pt x="689546" y="849271"/>
                  </a:lnTo>
                  <a:cubicBezTo>
                    <a:pt x="689546" y="866569"/>
                    <a:pt x="675523" y="880591"/>
                    <a:pt x="658225" y="880591"/>
                  </a:cubicBezTo>
                  <a:lnTo>
                    <a:pt x="31321" y="880591"/>
                  </a:lnTo>
                  <a:cubicBezTo>
                    <a:pt x="23014" y="880591"/>
                    <a:pt x="15047" y="877292"/>
                    <a:pt x="9174" y="871418"/>
                  </a:cubicBezTo>
                  <a:cubicBezTo>
                    <a:pt x="3300" y="865544"/>
                    <a:pt x="0" y="857577"/>
                    <a:pt x="0" y="849271"/>
                  </a:cubicBezTo>
                  <a:lnTo>
                    <a:pt x="0" y="31321"/>
                  </a:lnTo>
                  <a:cubicBezTo>
                    <a:pt x="0" y="23014"/>
                    <a:pt x="3300" y="15047"/>
                    <a:pt x="9174" y="9174"/>
                  </a:cubicBezTo>
                  <a:cubicBezTo>
                    <a:pt x="15047" y="3300"/>
                    <a:pt x="23014" y="0"/>
                    <a:pt x="31321" y="0"/>
                  </a:cubicBezTo>
                  <a:close/>
                </a:path>
              </a:pathLst>
            </a:custGeom>
            <a:blipFill>
              <a:blip r:embed="rId2"/>
              <a:stretch>
                <a:fillRect l="-703" t="0" r="-703" b="0"/>
              </a:stretch>
            </a:blipFill>
          </p:spPr>
        </p:sp>
      </p:grpSp>
      <p:sp>
        <p:nvSpPr>
          <p:cNvPr name="TextBox 6" id="6"/>
          <p:cNvSpPr txBox="true"/>
          <p:nvPr/>
        </p:nvSpPr>
        <p:spPr>
          <a:xfrm rot="0">
            <a:off x="1028700" y="3531832"/>
            <a:ext cx="10545436" cy="3675667"/>
          </a:xfrm>
          <a:prstGeom prst="rect">
            <a:avLst/>
          </a:prstGeom>
        </p:spPr>
        <p:txBody>
          <a:bodyPr anchor="t" rtlCol="false" tIns="0" lIns="0" bIns="0" rIns="0">
            <a:spAutoFit/>
          </a:bodyPr>
          <a:lstStyle/>
          <a:p>
            <a:pPr algn="l" marL="688021" indent="-344011" lvl="1">
              <a:lnSpc>
                <a:spcPts val="3186"/>
              </a:lnSpc>
              <a:buFont typeface="Arial"/>
              <a:buChar char="•"/>
            </a:pPr>
            <a:r>
              <a:rPr lang="en-US" b="true" sz="3186" spc="-175">
                <a:solidFill>
                  <a:srgbClr val="FFFFFF"/>
                </a:solidFill>
                <a:latin typeface="Work Sans Semi-Bold"/>
                <a:ea typeface="Work Sans Semi-Bold"/>
                <a:cs typeface="Work Sans Semi-Bold"/>
                <a:sym typeface="Work Sans Semi-Bold"/>
              </a:rPr>
              <a:t>The Trend: As the number of absences increases, the average final grade consistently drops.</a:t>
            </a:r>
          </a:p>
          <a:p>
            <a:pPr algn="l">
              <a:lnSpc>
                <a:spcPts val="3186"/>
              </a:lnSpc>
            </a:pPr>
          </a:p>
          <a:p>
            <a:pPr algn="l">
              <a:lnSpc>
                <a:spcPts val="3186"/>
              </a:lnSpc>
            </a:pPr>
          </a:p>
          <a:p>
            <a:pPr algn="l" marL="688021" indent="-344011" lvl="1">
              <a:lnSpc>
                <a:spcPts val="3186"/>
              </a:lnSpc>
              <a:spcBef>
                <a:spcPct val="0"/>
              </a:spcBef>
              <a:buFont typeface="Arial"/>
              <a:buChar char="•"/>
            </a:pPr>
            <a:r>
              <a:rPr lang="en-US" b="true" sz="3186" spc="-175">
                <a:solidFill>
                  <a:srgbClr val="FFFFFF"/>
                </a:solidFill>
                <a:latin typeface="Work Sans Semi-Bold"/>
                <a:ea typeface="Work Sans Semi-Bold"/>
                <a:cs typeface="Work Sans Semi-Bold"/>
                <a:sym typeface="Work Sans Semi-Bold"/>
              </a:rPr>
              <a:t> Attendance is a fundamental "Behavioral Anchor." No matter how much a student studies at home, being physically present in class is irreplaceable for academic success.</a:t>
            </a:r>
          </a:p>
          <a:p>
            <a:pPr algn="l">
              <a:lnSpc>
                <a:spcPts val="3186"/>
              </a:lnSpc>
              <a:spcBef>
                <a:spcPct val="0"/>
              </a:spcBef>
            </a:pPr>
          </a:p>
        </p:txBody>
      </p:sp>
      <p:grpSp>
        <p:nvGrpSpPr>
          <p:cNvPr name="Group 7" id="7"/>
          <p:cNvGrpSpPr/>
          <p:nvPr/>
        </p:nvGrpSpPr>
        <p:grpSpPr>
          <a:xfrm rot="0">
            <a:off x="1773183" y="1562100"/>
            <a:ext cx="9464732" cy="3284592"/>
            <a:chOff x="0" y="0"/>
            <a:chExt cx="12619642" cy="4379456"/>
          </a:xfrm>
        </p:grpSpPr>
        <p:sp>
          <p:nvSpPr>
            <p:cNvPr name="TextBox 8" id="8"/>
            <p:cNvSpPr txBox="true"/>
            <p:nvPr/>
          </p:nvSpPr>
          <p:spPr>
            <a:xfrm rot="0">
              <a:off x="442456" y="3950831"/>
              <a:ext cx="7264400" cy="428625"/>
            </a:xfrm>
            <a:prstGeom prst="rect">
              <a:avLst/>
            </a:prstGeom>
          </p:spPr>
          <p:txBody>
            <a:bodyPr anchor="t" rtlCol="false" tIns="0" lIns="0" bIns="0" rIns="0">
              <a:spAutoFit/>
            </a:bodyPr>
            <a:lstStyle/>
            <a:p>
              <a:pPr algn="l" marL="0" indent="0" lvl="0">
                <a:lnSpc>
                  <a:spcPts val="2520"/>
                </a:lnSpc>
              </a:pPr>
            </a:p>
          </p:txBody>
        </p:sp>
        <p:sp>
          <p:nvSpPr>
            <p:cNvPr name="TextBox 9" id="9"/>
            <p:cNvSpPr txBox="true"/>
            <p:nvPr/>
          </p:nvSpPr>
          <p:spPr>
            <a:xfrm rot="0">
              <a:off x="0" y="133350"/>
              <a:ext cx="12619642"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Absence VS Final Grade</a:t>
              </a: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1574136" y="1028700"/>
            <a:ext cx="5685164" cy="7260296"/>
            <a:chOff x="0" y="0"/>
            <a:chExt cx="689546" cy="880591"/>
          </a:xfrm>
        </p:grpSpPr>
        <p:sp>
          <p:nvSpPr>
            <p:cNvPr name="Freeform 5" id="5"/>
            <p:cNvSpPr/>
            <p:nvPr/>
          </p:nvSpPr>
          <p:spPr>
            <a:xfrm flipH="false" flipV="false" rot="0">
              <a:off x="0" y="0"/>
              <a:ext cx="689546" cy="880591"/>
            </a:xfrm>
            <a:custGeom>
              <a:avLst/>
              <a:gdLst/>
              <a:ahLst/>
              <a:cxnLst/>
              <a:rect r="r" b="b" t="t" l="l"/>
              <a:pathLst>
                <a:path h="880591" w="689546">
                  <a:moveTo>
                    <a:pt x="31321" y="0"/>
                  </a:moveTo>
                  <a:lnTo>
                    <a:pt x="658225" y="0"/>
                  </a:lnTo>
                  <a:cubicBezTo>
                    <a:pt x="666532" y="0"/>
                    <a:pt x="674498" y="3300"/>
                    <a:pt x="680372" y="9174"/>
                  </a:cubicBezTo>
                  <a:cubicBezTo>
                    <a:pt x="686246" y="15047"/>
                    <a:pt x="689546" y="23014"/>
                    <a:pt x="689546" y="31321"/>
                  </a:cubicBezTo>
                  <a:lnTo>
                    <a:pt x="689546" y="849271"/>
                  </a:lnTo>
                  <a:cubicBezTo>
                    <a:pt x="689546" y="866569"/>
                    <a:pt x="675523" y="880591"/>
                    <a:pt x="658225" y="880591"/>
                  </a:cubicBezTo>
                  <a:lnTo>
                    <a:pt x="31321" y="880591"/>
                  </a:lnTo>
                  <a:cubicBezTo>
                    <a:pt x="23014" y="880591"/>
                    <a:pt x="15047" y="877292"/>
                    <a:pt x="9174" y="871418"/>
                  </a:cubicBezTo>
                  <a:cubicBezTo>
                    <a:pt x="3300" y="865544"/>
                    <a:pt x="0" y="857577"/>
                    <a:pt x="0" y="849271"/>
                  </a:cubicBezTo>
                  <a:lnTo>
                    <a:pt x="0" y="31321"/>
                  </a:lnTo>
                  <a:cubicBezTo>
                    <a:pt x="0" y="23014"/>
                    <a:pt x="3300" y="15047"/>
                    <a:pt x="9174" y="9174"/>
                  </a:cubicBezTo>
                  <a:cubicBezTo>
                    <a:pt x="15047" y="3300"/>
                    <a:pt x="23014" y="0"/>
                    <a:pt x="31321" y="0"/>
                  </a:cubicBezTo>
                  <a:close/>
                </a:path>
              </a:pathLst>
            </a:custGeom>
            <a:blipFill>
              <a:blip r:embed="rId2"/>
              <a:stretch>
                <a:fillRect l="0" t="-928" r="0" b="-928"/>
              </a:stretch>
            </a:blipFill>
          </p:spPr>
        </p:sp>
      </p:grpSp>
      <p:sp>
        <p:nvSpPr>
          <p:cNvPr name="TextBox 6" id="6"/>
          <p:cNvSpPr txBox="true"/>
          <p:nvPr/>
        </p:nvSpPr>
        <p:spPr>
          <a:xfrm rot="0">
            <a:off x="1028700" y="3531832"/>
            <a:ext cx="10796956" cy="4082405"/>
          </a:xfrm>
          <a:prstGeom prst="rect">
            <a:avLst/>
          </a:prstGeom>
        </p:spPr>
        <p:txBody>
          <a:bodyPr anchor="t" rtlCol="false" tIns="0" lIns="0" bIns="0" rIns="0">
            <a:spAutoFit/>
          </a:bodyPr>
          <a:lstStyle/>
          <a:p>
            <a:pPr algn="l" marL="704431" indent="-352215" lvl="1">
              <a:lnSpc>
                <a:spcPts val="3262"/>
              </a:lnSpc>
              <a:buFont typeface="Arial"/>
              <a:buChar char="•"/>
            </a:pPr>
            <a:r>
              <a:rPr lang="en-US" b="true" sz="3262" spc="-179">
                <a:solidFill>
                  <a:srgbClr val="FFFFFF"/>
                </a:solidFill>
                <a:latin typeface="Work Sans Semi-Bold"/>
                <a:ea typeface="Work Sans Semi-Bold"/>
                <a:cs typeface="Work Sans Semi-Bold"/>
                <a:sym typeface="Work Sans Semi-Bold"/>
              </a:rPr>
              <a:t>Cohort Dominance: The vast majority of the students analyzed are aged 16 and 17.</a:t>
            </a:r>
          </a:p>
          <a:p>
            <a:pPr algn="l">
              <a:lnSpc>
                <a:spcPts val="3262"/>
              </a:lnSpc>
            </a:pPr>
          </a:p>
          <a:p>
            <a:pPr algn="l" marL="704431" indent="-352215" lvl="1">
              <a:lnSpc>
                <a:spcPts val="3262"/>
              </a:lnSpc>
              <a:buFont typeface="Arial"/>
              <a:buChar char="•"/>
            </a:pPr>
            <a:r>
              <a:rPr lang="en-US" b="true" sz="3262" spc="-179">
                <a:solidFill>
                  <a:srgbClr val="FFFFFF"/>
                </a:solidFill>
                <a:latin typeface="Work Sans Semi-Bold"/>
                <a:ea typeface="Work Sans Semi-Bold"/>
                <a:cs typeface="Work Sans Semi-Bold"/>
                <a:sym typeface="Work Sans Semi-Bold"/>
              </a:rPr>
              <a:t>Performance Snapshot (Age 16):</a:t>
            </a:r>
          </a:p>
          <a:p>
            <a:pPr algn="l">
              <a:lnSpc>
                <a:spcPts val="3160"/>
              </a:lnSpc>
            </a:pPr>
            <a:r>
              <a:rPr lang="en-US" sz="3160" spc="-173" b="true">
                <a:solidFill>
                  <a:srgbClr val="FFFFFF"/>
                </a:solidFill>
                <a:latin typeface="Work Sans Semi-Bold"/>
                <a:ea typeface="Work Sans Semi-Bold"/>
                <a:cs typeface="Work Sans Semi-Bold"/>
                <a:sym typeface="Work Sans Semi-Bold"/>
              </a:rPr>
              <a:t>        Student Count: 104 students.</a:t>
            </a:r>
          </a:p>
          <a:p>
            <a:pPr algn="l">
              <a:lnSpc>
                <a:spcPts val="3160"/>
              </a:lnSpc>
            </a:pPr>
            <a:r>
              <a:rPr lang="en-US" sz="3160" spc="-173" b="true">
                <a:solidFill>
                  <a:srgbClr val="FFFFFF"/>
                </a:solidFill>
                <a:latin typeface="Work Sans Semi-Bold"/>
                <a:ea typeface="Work Sans Semi-Bold"/>
                <a:cs typeface="Work Sans Semi-Bold"/>
                <a:sym typeface="Work Sans Semi-Bold"/>
              </a:rPr>
              <a:t>        </a:t>
            </a:r>
            <a:r>
              <a:rPr lang="en-US" sz="3160" spc="-173" b="true">
                <a:solidFill>
                  <a:srgbClr val="FFFFFF"/>
                </a:solidFill>
                <a:latin typeface="Work Sans Semi-Bold"/>
                <a:ea typeface="Work Sans Semi-Bold"/>
                <a:cs typeface="Work Sans Semi-Bold"/>
                <a:sym typeface="Work Sans Semi-Bold"/>
              </a:rPr>
              <a:t>Final Grade Average: 11.03</a:t>
            </a:r>
          </a:p>
          <a:p>
            <a:pPr algn="l">
              <a:lnSpc>
                <a:spcPts val="3160"/>
              </a:lnSpc>
            </a:pPr>
            <a:r>
              <a:rPr lang="en-US" sz="3160" spc="-173" b="true">
                <a:solidFill>
                  <a:srgbClr val="FFFFFF"/>
                </a:solidFill>
                <a:latin typeface="Work Sans Semi-Bold"/>
                <a:ea typeface="Work Sans Semi-Bold"/>
                <a:cs typeface="Work Sans Semi-Bold"/>
                <a:sym typeface="Work Sans Semi-Bold"/>
              </a:rPr>
              <a:t>        Midterm Grade Average: 11.18</a:t>
            </a:r>
          </a:p>
          <a:p>
            <a:pPr algn="l">
              <a:lnSpc>
                <a:spcPts val="3160"/>
              </a:lnSpc>
            </a:pPr>
            <a:r>
              <a:rPr lang="en-US" sz="3160" spc="-173" b="true">
                <a:solidFill>
                  <a:srgbClr val="FFFFFF"/>
                </a:solidFill>
                <a:latin typeface="Work Sans Semi-Bold"/>
                <a:ea typeface="Work Sans Semi-Bold"/>
                <a:cs typeface="Work Sans Semi-Bold"/>
                <a:sym typeface="Work Sans Semi-Bold"/>
              </a:rPr>
              <a:t>        Assignment Grade Average: 10.95</a:t>
            </a:r>
          </a:p>
          <a:p>
            <a:pPr algn="l">
              <a:lnSpc>
                <a:spcPts val="3160"/>
              </a:lnSpc>
            </a:pPr>
            <a:r>
              <a:rPr lang="en-US" sz="3160" spc="-173" b="true">
                <a:solidFill>
                  <a:srgbClr val="FFFFFF"/>
                </a:solidFill>
                <a:latin typeface="Work Sans Semi-Bold"/>
                <a:ea typeface="Work Sans Semi-Bold"/>
                <a:cs typeface="Work Sans Semi-Bold"/>
                <a:sym typeface="Work Sans Semi-Bold"/>
              </a:rPr>
              <a:t>        Average of absence: 5.45</a:t>
            </a:r>
          </a:p>
          <a:p>
            <a:pPr algn="l">
              <a:lnSpc>
                <a:spcPts val="3262"/>
              </a:lnSpc>
              <a:spcBef>
                <a:spcPct val="0"/>
              </a:spcBef>
            </a:pPr>
          </a:p>
        </p:txBody>
      </p:sp>
      <p:grpSp>
        <p:nvGrpSpPr>
          <p:cNvPr name="Group 7" id="7"/>
          <p:cNvGrpSpPr/>
          <p:nvPr/>
        </p:nvGrpSpPr>
        <p:grpSpPr>
          <a:xfrm rot="0">
            <a:off x="1028700" y="1613153"/>
            <a:ext cx="11915256" cy="4124697"/>
            <a:chOff x="0" y="0"/>
            <a:chExt cx="15887009" cy="5499596"/>
          </a:xfrm>
        </p:grpSpPr>
        <p:sp>
          <p:nvSpPr>
            <p:cNvPr name="TextBox 8" id="8"/>
            <p:cNvSpPr txBox="true"/>
            <p:nvPr/>
          </p:nvSpPr>
          <p:spPr>
            <a:xfrm rot="0">
              <a:off x="1463508" y="5070971"/>
              <a:ext cx="7264400" cy="428625"/>
            </a:xfrm>
            <a:prstGeom prst="rect">
              <a:avLst/>
            </a:prstGeom>
          </p:spPr>
          <p:txBody>
            <a:bodyPr anchor="t" rtlCol="false" tIns="0" lIns="0" bIns="0" rIns="0">
              <a:spAutoFit/>
            </a:bodyPr>
            <a:lstStyle/>
            <a:p>
              <a:pPr algn="l" marL="0" indent="0" lvl="0">
                <a:lnSpc>
                  <a:spcPts val="2520"/>
                </a:lnSpc>
              </a:pPr>
            </a:p>
          </p:txBody>
        </p:sp>
        <p:sp>
          <p:nvSpPr>
            <p:cNvPr name="TextBox 9" id="9"/>
            <p:cNvSpPr txBox="true"/>
            <p:nvPr/>
          </p:nvSpPr>
          <p:spPr>
            <a:xfrm rot="0">
              <a:off x="0" y="114300"/>
              <a:ext cx="15887009" cy="1242907"/>
            </a:xfrm>
            <a:prstGeom prst="rect">
              <a:avLst/>
            </a:prstGeom>
          </p:spPr>
          <p:txBody>
            <a:bodyPr anchor="t" rtlCol="false" tIns="0" lIns="0" bIns="0" rIns="0">
              <a:spAutoFit/>
            </a:bodyPr>
            <a:lstStyle/>
            <a:p>
              <a:pPr algn="l" marL="0" indent="0" lvl="0">
                <a:lnSpc>
                  <a:spcPts val="6700"/>
                </a:lnSpc>
              </a:pPr>
              <a:r>
                <a:rPr lang="en-US" b="true" sz="6700" spc="-368">
                  <a:solidFill>
                    <a:srgbClr val="F5F5F5"/>
                  </a:solidFill>
                  <a:latin typeface="Work Sans Semi-Bold"/>
                  <a:ea typeface="Work Sans Semi-Bold"/>
                  <a:cs typeface="Work Sans Semi-Bold"/>
                  <a:sym typeface="Work Sans Semi-Bold"/>
                </a:rPr>
                <a:t>Student Distribution by age: </a:t>
              </a: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6213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369643" cy="10287000"/>
          </a:xfrm>
          <a:custGeom>
            <a:avLst/>
            <a:gdLst/>
            <a:ahLst/>
            <a:cxnLst/>
            <a:rect r="r" b="b" t="t" l="l"/>
            <a:pathLst>
              <a:path h="10287000" w="18369643">
                <a:moveTo>
                  <a:pt x="0" y="0"/>
                </a:moveTo>
                <a:lnTo>
                  <a:pt x="18369643" y="0"/>
                </a:lnTo>
                <a:lnTo>
                  <a:pt x="18369643" y="10287000"/>
                </a:lnTo>
                <a:lnTo>
                  <a:pt x="0" y="10287000"/>
                </a:lnTo>
                <a:lnTo>
                  <a:pt x="0" y="0"/>
                </a:lnTo>
                <a:close/>
              </a:path>
            </a:pathLst>
          </a:custGeom>
          <a:blipFill>
            <a:blip r:embed="rId2"/>
            <a:stretch>
              <a:fillRect l="0" t="0" r="0" b="0"/>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8849764" y="2209973"/>
            <a:ext cx="8409536" cy="5211129"/>
            <a:chOff x="0" y="0"/>
            <a:chExt cx="1421068" cy="880591"/>
          </a:xfrm>
        </p:grpSpPr>
        <p:sp>
          <p:nvSpPr>
            <p:cNvPr name="Freeform 5" id="5"/>
            <p:cNvSpPr/>
            <p:nvPr/>
          </p:nvSpPr>
          <p:spPr>
            <a:xfrm flipH="false" flipV="false" rot="0">
              <a:off x="0" y="0"/>
              <a:ext cx="1421068" cy="880591"/>
            </a:xfrm>
            <a:custGeom>
              <a:avLst/>
              <a:gdLst/>
              <a:ahLst/>
              <a:cxnLst/>
              <a:rect r="r" b="b" t="t" l="l"/>
              <a:pathLst>
                <a:path h="880591" w="1421068">
                  <a:moveTo>
                    <a:pt x="21174" y="0"/>
                  </a:moveTo>
                  <a:lnTo>
                    <a:pt x="1399893" y="0"/>
                  </a:lnTo>
                  <a:cubicBezTo>
                    <a:pt x="1405509" y="0"/>
                    <a:pt x="1410895" y="2231"/>
                    <a:pt x="1414866" y="6202"/>
                  </a:cubicBezTo>
                  <a:cubicBezTo>
                    <a:pt x="1418837" y="10173"/>
                    <a:pt x="1421068" y="15558"/>
                    <a:pt x="1421068" y="21174"/>
                  </a:cubicBezTo>
                  <a:lnTo>
                    <a:pt x="1421068" y="859417"/>
                  </a:lnTo>
                  <a:cubicBezTo>
                    <a:pt x="1421068" y="871111"/>
                    <a:pt x="1411588" y="880591"/>
                    <a:pt x="1399893" y="880591"/>
                  </a:cubicBezTo>
                  <a:lnTo>
                    <a:pt x="21174" y="880591"/>
                  </a:lnTo>
                  <a:cubicBezTo>
                    <a:pt x="9480" y="880591"/>
                    <a:pt x="0" y="871111"/>
                    <a:pt x="0" y="859417"/>
                  </a:cubicBezTo>
                  <a:lnTo>
                    <a:pt x="0" y="21174"/>
                  </a:lnTo>
                  <a:cubicBezTo>
                    <a:pt x="0" y="9480"/>
                    <a:pt x="9480" y="0"/>
                    <a:pt x="21174" y="0"/>
                  </a:cubicBezTo>
                  <a:close/>
                </a:path>
              </a:pathLst>
            </a:custGeom>
            <a:blipFill>
              <a:blip r:embed="rId2"/>
              <a:stretch>
                <a:fillRect l="-4018" t="0" r="-4018" b="0"/>
              </a:stretch>
            </a:blipFill>
          </p:spPr>
        </p:sp>
      </p:grpSp>
      <p:sp>
        <p:nvSpPr>
          <p:cNvPr name="TextBox 6" id="6"/>
          <p:cNvSpPr txBox="true"/>
          <p:nvPr/>
        </p:nvSpPr>
        <p:spPr>
          <a:xfrm rot="0">
            <a:off x="1028700" y="5191125"/>
            <a:ext cx="7442687" cy="1387458"/>
          </a:xfrm>
          <a:prstGeom prst="rect">
            <a:avLst/>
          </a:prstGeom>
        </p:spPr>
        <p:txBody>
          <a:bodyPr anchor="t" rtlCol="false" tIns="0" lIns="0" bIns="0" rIns="0">
            <a:spAutoFit/>
          </a:bodyPr>
          <a:lstStyle/>
          <a:p>
            <a:pPr algn="l" marL="762411" indent="-381206" lvl="1">
              <a:lnSpc>
                <a:spcPts val="3531"/>
              </a:lnSpc>
              <a:spcBef>
                <a:spcPct val="0"/>
              </a:spcBef>
              <a:buFont typeface="Arial"/>
              <a:buChar char="•"/>
            </a:pPr>
            <a:r>
              <a:rPr lang="en-US" b="true" sz="3531" spc="-194">
                <a:solidFill>
                  <a:srgbClr val="FFFFFF"/>
                </a:solidFill>
                <a:latin typeface="Work Sans Semi-Bold"/>
                <a:ea typeface="Work Sans Semi-Bold"/>
                <a:cs typeface="Work Sans Semi-Bold"/>
                <a:sym typeface="Work Sans Semi-Bold"/>
              </a:rPr>
              <a:t>Tree that shows the average total Grade by sex, age, health</a:t>
            </a:r>
          </a:p>
          <a:p>
            <a:pPr algn="l">
              <a:lnSpc>
                <a:spcPts val="3531"/>
              </a:lnSpc>
              <a:spcBef>
                <a:spcPct val="0"/>
              </a:spcBef>
            </a:pPr>
          </a:p>
        </p:txBody>
      </p:sp>
      <p:grpSp>
        <p:nvGrpSpPr>
          <p:cNvPr name="Group 7" id="7"/>
          <p:cNvGrpSpPr/>
          <p:nvPr/>
        </p:nvGrpSpPr>
        <p:grpSpPr>
          <a:xfrm rot="0">
            <a:off x="2105025" y="1028700"/>
            <a:ext cx="8673416" cy="4170417"/>
            <a:chOff x="0" y="0"/>
            <a:chExt cx="11564555" cy="5560556"/>
          </a:xfrm>
        </p:grpSpPr>
        <p:sp>
          <p:nvSpPr>
            <p:cNvPr name="TextBox 8" id="8"/>
            <p:cNvSpPr txBox="true"/>
            <p:nvPr/>
          </p:nvSpPr>
          <p:spPr>
            <a:xfrm rot="0">
              <a:off x="0" y="5131931"/>
              <a:ext cx="6879701" cy="428625"/>
            </a:xfrm>
            <a:prstGeom prst="rect">
              <a:avLst/>
            </a:prstGeom>
          </p:spPr>
          <p:txBody>
            <a:bodyPr anchor="t" rtlCol="false" tIns="0" lIns="0" bIns="0" rIns="0">
              <a:spAutoFit/>
            </a:bodyPr>
            <a:lstStyle/>
            <a:p>
              <a:pPr algn="l" marL="0" indent="0" lvl="0">
                <a:lnSpc>
                  <a:spcPts val="2520"/>
                </a:lnSpc>
              </a:pPr>
            </a:p>
          </p:txBody>
        </p:sp>
        <p:sp>
          <p:nvSpPr>
            <p:cNvPr name="TextBox 9" id="9"/>
            <p:cNvSpPr txBox="true"/>
            <p:nvPr/>
          </p:nvSpPr>
          <p:spPr>
            <a:xfrm rot="0">
              <a:off x="0" y="133350"/>
              <a:ext cx="11564555" cy="36470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Decomposition tree for average total grade:</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lnTo>
                    <a:pt x="965120" y="1606277"/>
                  </a:lnTo>
                  <a:close/>
                </a:path>
              </a:pathLst>
            </a:custGeom>
            <a:solidFill>
              <a:srgbClr val="010D2A"/>
            </a:solidFill>
            <a:ln cap="rnd" w="12700">
              <a:solidFill>
                <a:srgbClr val="000000"/>
              </a:solidFill>
              <a:prstDash val="solid"/>
              <a:round/>
            </a:ln>
          </p:spPr>
        </p:sp>
      </p:grpSp>
      <p:grpSp>
        <p:nvGrpSpPr>
          <p:cNvPr name="Group 4" id="4"/>
          <p:cNvGrpSpPr/>
          <p:nvPr/>
        </p:nvGrpSpPr>
        <p:grpSpPr>
          <a:xfrm rot="0">
            <a:off x="11446505" y="1028700"/>
            <a:ext cx="5812795" cy="7260296"/>
            <a:chOff x="0" y="0"/>
            <a:chExt cx="705026" cy="880591"/>
          </a:xfrm>
        </p:grpSpPr>
        <p:sp>
          <p:nvSpPr>
            <p:cNvPr name="Freeform 5" id="5"/>
            <p:cNvSpPr/>
            <p:nvPr/>
          </p:nvSpPr>
          <p:spPr>
            <a:xfrm flipH="false" flipV="false" rot="0">
              <a:off x="0" y="0"/>
              <a:ext cx="705026" cy="880591"/>
            </a:xfrm>
            <a:custGeom>
              <a:avLst/>
              <a:gdLst/>
              <a:ahLst/>
              <a:cxnLst/>
              <a:rect r="r" b="b" t="t" l="l"/>
              <a:pathLst>
                <a:path h="880591" w="705026">
                  <a:moveTo>
                    <a:pt x="30633" y="0"/>
                  </a:moveTo>
                  <a:lnTo>
                    <a:pt x="674393" y="0"/>
                  </a:lnTo>
                  <a:cubicBezTo>
                    <a:pt x="691311" y="0"/>
                    <a:pt x="705026" y="13715"/>
                    <a:pt x="705026" y="30633"/>
                  </a:cubicBezTo>
                  <a:lnTo>
                    <a:pt x="705026" y="849958"/>
                  </a:lnTo>
                  <a:cubicBezTo>
                    <a:pt x="705026" y="866876"/>
                    <a:pt x="691311" y="880591"/>
                    <a:pt x="674393" y="880591"/>
                  </a:cubicBezTo>
                  <a:lnTo>
                    <a:pt x="30633" y="880591"/>
                  </a:lnTo>
                  <a:cubicBezTo>
                    <a:pt x="13715" y="880591"/>
                    <a:pt x="0" y="866876"/>
                    <a:pt x="0" y="849958"/>
                  </a:cubicBezTo>
                  <a:lnTo>
                    <a:pt x="0" y="30633"/>
                  </a:lnTo>
                  <a:cubicBezTo>
                    <a:pt x="0" y="13715"/>
                    <a:pt x="13715" y="0"/>
                    <a:pt x="30633" y="0"/>
                  </a:cubicBezTo>
                  <a:close/>
                </a:path>
              </a:pathLst>
            </a:custGeom>
            <a:blipFill>
              <a:blip r:embed="rId2"/>
              <a:stretch>
                <a:fillRect l="-2684" t="0" r="-2684" b="0"/>
              </a:stretch>
            </a:blipFill>
          </p:spPr>
        </p:sp>
      </p:grpSp>
      <p:sp>
        <p:nvSpPr>
          <p:cNvPr name="TextBox 6" id="6"/>
          <p:cNvSpPr txBox="true"/>
          <p:nvPr/>
        </p:nvSpPr>
        <p:spPr>
          <a:xfrm rot="0">
            <a:off x="1028700" y="4118937"/>
            <a:ext cx="10005641" cy="3311982"/>
          </a:xfrm>
          <a:prstGeom prst="rect">
            <a:avLst/>
          </a:prstGeom>
        </p:spPr>
        <p:txBody>
          <a:bodyPr anchor="t" rtlCol="false" tIns="0" lIns="0" bIns="0" rIns="0">
            <a:spAutoFit/>
          </a:bodyPr>
          <a:lstStyle/>
          <a:p>
            <a:pPr algn="l" marL="704431" indent="-352215" lvl="1">
              <a:lnSpc>
                <a:spcPts val="3262"/>
              </a:lnSpc>
              <a:buFont typeface="Arial"/>
              <a:buChar char="•"/>
            </a:pPr>
            <a:r>
              <a:rPr lang="en-US" b="true" sz="3262" spc="-179">
                <a:solidFill>
                  <a:srgbClr val="FFFFFF"/>
                </a:solidFill>
                <a:latin typeface="Work Sans Semi-Bold"/>
                <a:ea typeface="Work Sans Semi-Bold"/>
                <a:cs typeface="Work Sans Semi-Bold"/>
                <a:sym typeface="Work Sans Semi-Bold"/>
              </a:rPr>
              <a:t>The Standout Finding: Students whose fathers work as teachers achieve the highest total grades compared to all other job categories.</a:t>
            </a:r>
          </a:p>
          <a:p>
            <a:pPr algn="l">
              <a:lnSpc>
                <a:spcPts val="3262"/>
              </a:lnSpc>
            </a:pPr>
          </a:p>
          <a:p>
            <a:pPr algn="l" marL="704431" indent="-352215" lvl="1">
              <a:lnSpc>
                <a:spcPts val="3262"/>
              </a:lnSpc>
              <a:spcBef>
                <a:spcPct val="0"/>
              </a:spcBef>
              <a:buFont typeface="Arial"/>
              <a:buChar char="•"/>
            </a:pPr>
            <a:r>
              <a:rPr lang="en-US" b="true" sz="3262" spc="-179">
                <a:solidFill>
                  <a:srgbClr val="FFFFFF"/>
                </a:solidFill>
                <a:latin typeface="Work Sans Semi-Bold"/>
                <a:ea typeface="Work Sans Semi-Bold"/>
                <a:cs typeface="Work Sans Semi-Bold"/>
                <a:sym typeface="Work Sans Semi-Bold"/>
              </a:rPr>
              <a:t>The "Academic Home" Theory: A father who is a teacher likely provides direct tutoring, better study resources, and a more structured academic routine at home.</a:t>
            </a:r>
          </a:p>
        </p:txBody>
      </p:sp>
      <p:grpSp>
        <p:nvGrpSpPr>
          <p:cNvPr name="Group 7" id="7"/>
          <p:cNvGrpSpPr/>
          <p:nvPr/>
        </p:nvGrpSpPr>
        <p:grpSpPr>
          <a:xfrm rot="0">
            <a:off x="2460601" y="1028700"/>
            <a:ext cx="7933153" cy="4972422"/>
            <a:chOff x="0" y="0"/>
            <a:chExt cx="10577538" cy="6629896"/>
          </a:xfrm>
        </p:grpSpPr>
        <p:sp>
          <p:nvSpPr>
            <p:cNvPr name="TextBox 8" id="8"/>
            <p:cNvSpPr txBox="true"/>
            <p:nvPr/>
          </p:nvSpPr>
          <p:spPr>
            <a:xfrm rot="0">
              <a:off x="1156248" y="6201271"/>
              <a:ext cx="5739258" cy="428625"/>
            </a:xfrm>
            <a:prstGeom prst="rect">
              <a:avLst/>
            </a:prstGeom>
          </p:spPr>
          <p:txBody>
            <a:bodyPr anchor="t" rtlCol="false" tIns="0" lIns="0" bIns="0" rIns="0">
              <a:spAutoFit/>
            </a:bodyPr>
            <a:lstStyle/>
            <a:p>
              <a:pPr algn="l" marL="0" indent="0" lvl="0">
                <a:lnSpc>
                  <a:spcPts val="2520"/>
                </a:lnSpc>
              </a:pPr>
            </a:p>
          </p:txBody>
        </p:sp>
        <p:sp>
          <p:nvSpPr>
            <p:cNvPr name="TextBox 9" id="9"/>
            <p:cNvSpPr txBox="true"/>
            <p:nvPr/>
          </p:nvSpPr>
          <p:spPr>
            <a:xfrm rot="0">
              <a:off x="0" y="114300"/>
              <a:ext cx="10577538" cy="2373207"/>
            </a:xfrm>
            <a:prstGeom prst="rect">
              <a:avLst/>
            </a:prstGeom>
          </p:spPr>
          <p:txBody>
            <a:bodyPr anchor="t" rtlCol="false" tIns="0" lIns="0" bIns="0" rIns="0">
              <a:spAutoFit/>
            </a:bodyPr>
            <a:lstStyle/>
            <a:p>
              <a:pPr algn="l" marL="0" indent="0" lvl="0">
                <a:lnSpc>
                  <a:spcPts val="6700"/>
                </a:lnSpc>
              </a:pPr>
              <a:r>
                <a:rPr lang="en-US" b="true" sz="6700" spc="-368">
                  <a:solidFill>
                    <a:srgbClr val="F5F5F5"/>
                  </a:solidFill>
                  <a:latin typeface="Work Sans Semi-Bold"/>
                  <a:ea typeface="Work Sans Semi-Bold"/>
                  <a:cs typeface="Work Sans Semi-Bold"/>
                  <a:sym typeface="Work Sans Semi-Bold"/>
                </a:rPr>
                <a:t>Total Grades by Father’s Job:</a:t>
              </a: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666750" y="3657600"/>
            <a:ext cx="8324850" cy="2828925"/>
            <a:chOff x="0" y="0"/>
            <a:chExt cx="2192553" cy="745067"/>
          </a:xfrm>
        </p:grpSpPr>
        <p:sp>
          <p:nvSpPr>
            <p:cNvPr name="Freeform 3" id="3"/>
            <p:cNvSpPr/>
            <p:nvPr/>
          </p:nvSpPr>
          <p:spPr>
            <a:xfrm flipH="false" flipV="false" rot="0">
              <a:off x="0" y="0"/>
              <a:ext cx="2192553" cy="745067"/>
            </a:xfrm>
            <a:custGeom>
              <a:avLst/>
              <a:gdLst/>
              <a:ahLst/>
              <a:cxnLst/>
              <a:rect r="r" b="b" t="t" l="l"/>
              <a:pathLst>
                <a:path h="745067" w="2192553">
                  <a:moveTo>
                    <a:pt x="37199" y="0"/>
                  </a:moveTo>
                  <a:lnTo>
                    <a:pt x="2155354" y="0"/>
                  </a:lnTo>
                  <a:cubicBezTo>
                    <a:pt x="2165220" y="0"/>
                    <a:pt x="2174682" y="3919"/>
                    <a:pt x="2181658" y="10895"/>
                  </a:cubicBezTo>
                  <a:cubicBezTo>
                    <a:pt x="2188634" y="17872"/>
                    <a:pt x="2192553" y="27333"/>
                    <a:pt x="2192553" y="37199"/>
                  </a:cubicBezTo>
                  <a:lnTo>
                    <a:pt x="2192553" y="707868"/>
                  </a:lnTo>
                  <a:cubicBezTo>
                    <a:pt x="2192553" y="717733"/>
                    <a:pt x="2188634" y="727195"/>
                    <a:pt x="2181658" y="734171"/>
                  </a:cubicBezTo>
                  <a:cubicBezTo>
                    <a:pt x="2174682" y="741147"/>
                    <a:pt x="2165220" y="745067"/>
                    <a:pt x="2155354" y="745067"/>
                  </a:cubicBezTo>
                  <a:lnTo>
                    <a:pt x="37199" y="745067"/>
                  </a:lnTo>
                  <a:cubicBezTo>
                    <a:pt x="27333" y="745067"/>
                    <a:pt x="17872" y="741147"/>
                    <a:pt x="10895" y="734171"/>
                  </a:cubicBezTo>
                  <a:cubicBezTo>
                    <a:pt x="3919" y="727195"/>
                    <a:pt x="0" y="717733"/>
                    <a:pt x="0" y="707868"/>
                  </a:cubicBezTo>
                  <a:lnTo>
                    <a:pt x="0" y="37199"/>
                  </a:lnTo>
                  <a:cubicBezTo>
                    <a:pt x="0" y="27333"/>
                    <a:pt x="3919" y="17872"/>
                    <a:pt x="10895" y="10895"/>
                  </a:cubicBezTo>
                  <a:cubicBezTo>
                    <a:pt x="17872" y="3919"/>
                    <a:pt x="27333" y="0"/>
                    <a:pt x="37199" y="0"/>
                  </a:cubicBezTo>
                  <a:close/>
                </a:path>
              </a:pathLst>
            </a:custGeom>
            <a:solidFill>
              <a:srgbClr val="010D2A"/>
            </a:solidFill>
          </p:spPr>
        </p:sp>
        <p:sp>
          <p:nvSpPr>
            <p:cNvPr name="TextBox 4" id="4"/>
            <p:cNvSpPr txBox="true"/>
            <p:nvPr/>
          </p:nvSpPr>
          <p:spPr>
            <a:xfrm>
              <a:off x="0" y="-57150"/>
              <a:ext cx="2192553" cy="802217"/>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666750" y="6791325"/>
            <a:ext cx="8324850" cy="2828925"/>
            <a:chOff x="0" y="0"/>
            <a:chExt cx="2192553" cy="745067"/>
          </a:xfrm>
        </p:grpSpPr>
        <p:sp>
          <p:nvSpPr>
            <p:cNvPr name="Freeform 6" id="6"/>
            <p:cNvSpPr/>
            <p:nvPr/>
          </p:nvSpPr>
          <p:spPr>
            <a:xfrm flipH="false" flipV="false" rot="0">
              <a:off x="0" y="0"/>
              <a:ext cx="2192553" cy="745067"/>
            </a:xfrm>
            <a:custGeom>
              <a:avLst/>
              <a:gdLst/>
              <a:ahLst/>
              <a:cxnLst/>
              <a:rect r="r" b="b" t="t" l="l"/>
              <a:pathLst>
                <a:path h="745067" w="2192553">
                  <a:moveTo>
                    <a:pt x="37199" y="0"/>
                  </a:moveTo>
                  <a:lnTo>
                    <a:pt x="2155354" y="0"/>
                  </a:lnTo>
                  <a:cubicBezTo>
                    <a:pt x="2165220" y="0"/>
                    <a:pt x="2174682" y="3919"/>
                    <a:pt x="2181658" y="10895"/>
                  </a:cubicBezTo>
                  <a:cubicBezTo>
                    <a:pt x="2188634" y="17872"/>
                    <a:pt x="2192553" y="27333"/>
                    <a:pt x="2192553" y="37199"/>
                  </a:cubicBezTo>
                  <a:lnTo>
                    <a:pt x="2192553" y="707868"/>
                  </a:lnTo>
                  <a:cubicBezTo>
                    <a:pt x="2192553" y="717733"/>
                    <a:pt x="2188634" y="727195"/>
                    <a:pt x="2181658" y="734171"/>
                  </a:cubicBezTo>
                  <a:cubicBezTo>
                    <a:pt x="2174682" y="741147"/>
                    <a:pt x="2165220" y="745067"/>
                    <a:pt x="2155354" y="745067"/>
                  </a:cubicBezTo>
                  <a:lnTo>
                    <a:pt x="37199" y="745067"/>
                  </a:lnTo>
                  <a:cubicBezTo>
                    <a:pt x="27333" y="745067"/>
                    <a:pt x="17872" y="741147"/>
                    <a:pt x="10895" y="734171"/>
                  </a:cubicBezTo>
                  <a:cubicBezTo>
                    <a:pt x="3919" y="727195"/>
                    <a:pt x="0" y="717733"/>
                    <a:pt x="0" y="707868"/>
                  </a:cubicBezTo>
                  <a:lnTo>
                    <a:pt x="0" y="37199"/>
                  </a:lnTo>
                  <a:cubicBezTo>
                    <a:pt x="0" y="27333"/>
                    <a:pt x="3919" y="17872"/>
                    <a:pt x="10895" y="10895"/>
                  </a:cubicBezTo>
                  <a:cubicBezTo>
                    <a:pt x="17872" y="3919"/>
                    <a:pt x="27333" y="0"/>
                    <a:pt x="37199" y="0"/>
                  </a:cubicBezTo>
                  <a:close/>
                </a:path>
              </a:pathLst>
            </a:custGeom>
            <a:solidFill>
              <a:srgbClr val="010D2A"/>
            </a:solidFill>
          </p:spPr>
        </p:sp>
        <p:sp>
          <p:nvSpPr>
            <p:cNvPr name="TextBox 7" id="7"/>
            <p:cNvSpPr txBox="true"/>
            <p:nvPr/>
          </p:nvSpPr>
          <p:spPr>
            <a:xfrm>
              <a:off x="0" y="-57150"/>
              <a:ext cx="2192553" cy="802217"/>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9296400" y="3657600"/>
            <a:ext cx="8334375" cy="2828925"/>
            <a:chOff x="0" y="0"/>
            <a:chExt cx="2195062" cy="745067"/>
          </a:xfrm>
        </p:grpSpPr>
        <p:sp>
          <p:nvSpPr>
            <p:cNvPr name="Freeform 9" id="9"/>
            <p:cNvSpPr/>
            <p:nvPr/>
          </p:nvSpPr>
          <p:spPr>
            <a:xfrm flipH="false" flipV="false" rot="0">
              <a:off x="0" y="0"/>
              <a:ext cx="2195062" cy="745067"/>
            </a:xfrm>
            <a:custGeom>
              <a:avLst/>
              <a:gdLst/>
              <a:ahLst/>
              <a:cxnLst/>
              <a:rect r="r" b="b" t="t" l="l"/>
              <a:pathLst>
                <a:path h="745067" w="2195062">
                  <a:moveTo>
                    <a:pt x="37157" y="0"/>
                  </a:moveTo>
                  <a:lnTo>
                    <a:pt x="2157905" y="0"/>
                  </a:lnTo>
                  <a:cubicBezTo>
                    <a:pt x="2178426" y="0"/>
                    <a:pt x="2195062" y="16636"/>
                    <a:pt x="2195062" y="37157"/>
                  </a:cubicBezTo>
                  <a:lnTo>
                    <a:pt x="2195062" y="707910"/>
                  </a:lnTo>
                  <a:cubicBezTo>
                    <a:pt x="2195062" y="728431"/>
                    <a:pt x="2178426" y="745067"/>
                    <a:pt x="2157905" y="745067"/>
                  </a:cubicBezTo>
                  <a:lnTo>
                    <a:pt x="37157" y="745067"/>
                  </a:lnTo>
                  <a:cubicBezTo>
                    <a:pt x="16636" y="745067"/>
                    <a:pt x="0" y="728431"/>
                    <a:pt x="0" y="707910"/>
                  </a:cubicBezTo>
                  <a:lnTo>
                    <a:pt x="0" y="37157"/>
                  </a:lnTo>
                  <a:cubicBezTo>
                    <a:pt x="0" y="16636"/>
                    <a:pt x="16636" y="0"/>
                    <a:pt x="37157" y="0"/>
                  </a:cubicBezTo>
                  <a:close/>
                </a:path>
              </a:pathLst>
            </a:custGeom>
            <a:solidFill>
              <a:srgbClr val="010D2A"/>
            </a:solidFill>
          </p:spPr>
        </p:sp>
        <p:sp>
          <p:nvSpPr>
            <p:cNvPr name="TextBox 10" id="10"/>
            <p:cNvSpPr txBox="true"/>
            <p:nvPr/>
          </p:nvSpPr>
          <p:spPr>
            <a:xfrm>
              <a:off x="0" y="-57150"/>
              <a:ext cx="2195062" cy="802217"/>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9296400" y="6791325"/>
            <a:ext cx="8334375" cy="2828925"/>
            <a:chOff x="0" y="0"/>
            <a:chExt cx="2195062" cy="745067"/>
          </a:xfrm>
        </p:grpSpPr>
        <p:sp>
          <p:nvSpPr>
            <p:cNvPr name="Freeform 12" id="12"/>
            <p:cNvSpPr/>
            <p:nvPr/>
          </p:nvSpPr>
          <p:spPr>
            <a:xfrm flipH="false" flipV="false" rot="0">
              <a:off x="0" y="0"/>
              <a:ext cx="2195062" cy="745067"/>
            </a:xfrm>
            <a:custGeom>
              <a:avLst/>
              <a:gdLst/>
              <a:ahLst/>
              <a:cxnLst/>
              <a:rect r="r" b="b" t="t" l="l"/>
              <a:pathLst>
                <a:path h="745067" w="2195062">
                  <a:moveTo>
                    <a:pt x="37157" y="0"/>
                  </a:moveTo>
                  <a:lnTo>
                    <a:pt x="2157905" y="0"/>
                  </a:lnTo>
                  <a:cubicBezTo>
                    <a:pt x="2178426" y="0"/>
                    <a:pt x="2195062" y="16636"/>
                    <a:pt x="2195062" y="37157"/>
                  </a:cubicBezTo>
                  <a:lnTo>
                    <a:pt x="2195062" y="707910"/>
                  </a:lnTo>
                  <a:cubicBezTo>
                    <a:pt x="2195062" y="728431"/>
                    <a:pt x="2178426" y="745067"/>
                    <a:pt x="2157905" y="745067"/>
                  </a:cubicBezTo>
                  <a:lnTo>
                    <a:pt x="37157" y="745067"/>
                  </a:lnTo>
                  <a:cubicBezTo>
                    <a:pt x="16636" y="745067"/>
                    <a:pt x="0" y="728431"/>
                    <a:pt x="0" y="707910"/>
                  </a:cubicBezTo>
                  <a:lnTo>
                    <a:pt x="0" y="37157"/>
                  </a:lnTo>
                  <a:cubicBezTo>
                    <a:pt x="0" y="16636"/>
                    <a:pt x="16636" y="0"/>
                    <a:pt x="37157" y="0"/>
                  </a:cubicBezTo>
                  <a:close/>
                </a:path>
              </a:pathLst>
            </a:custGeom>
            <a:solidFill>
              <a:srgbClr val="010D2A"/>
            </a:solidFill>
          </p:spPr>
        </p:sp>
        <p:sp>
          <p:nvSpPr>
            <p:cNvPr name="TextBox 13" id="13"/>
            <p:cNvSpPr txBox="true"/>
            <p:nvPr/>
          </p:nvSpPr>
          <p:spPr>
            <a:xfrm>
              <a:off x="0" y="-57150"/>
              <a:ext cx="2195062" cy="802217"/>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666750" y="666750"/>
            <a:ext cx="16954500" cy="2686050"/>
            <a:chOff x="0" y="0"/>
            <a:chExt cx="4987154" cy="790100"/>
          </a:xfrm>
        </p:grpSpPr>
        <p:sp>
          <p:nvSpPr>
            <p:cNvPr name="Freeform 15" id="15"/>
            <p:cNvSpPr/>
            <p:nvPr/>
          </p:nvSpPr>
          <p:spPr>
            <a:xfrm flipH="false" flipV="false" rot="0">
              <a:off x="0" y="0"/>
              <a:ext cx="4987156" cy="790100"/>
            </a:xfrm>
            <a:custGeom>
              <a:avLst/>
              <a:gdLst/>
              <a:ahLst/>
              <a:cxnLst/>
              <a:rect r="r" b="b" t="t" l="l"/>
              <a:pathLst>
                <a:path h="790100" w="4987156">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1A1A2E"/>
            </a:solidFill>
            <a:ln w="12700">
              <a:solidFill>
                <a:srgbClr val="000000"/>
              </a:solidFill>
            </a:ln>
          </p:spPr>
        </p:sp>
      </p:grpSp>
      <p:grpSp>
        <p:nvGrpSpPr>
          <p:cNvPr name="Group 16" id="16"/>
          <p:cNvGrpSpPr/>
          <p:nvPr/>
        </p:nvGrpSpPr>
        <p:grpSpPr>
          <a:xfrm rot="0">
            <a:off x="2105025" y="4248150"/>
            <a:ext cx="6141142" cy="1262168"/>
            <a:chOff x="0" y="0"/>
            <a:chExt cx="8188190" cy="1682890"/>
          </a:xfrm>
        </p:grpSpPr>
        <p:sp>
          <p:nvSpPr>
            <p:cNvPr name="TextBox 17" id="17"/>
            <p:cNvSpPr txBox="true"/>
            <p:nvPr/>
          </p:nvSpPr>
          <p:spPr>
            <a:xfrm rot="0">
              <a:off x="0" y="-9525"/>
              <a:ext cx="8188190" cy="606425"/>
            </a:xfrm>
            <a:prstGeom prst="rect">
              <a:avLst/>
            </a:prstGeom>
          </p:spPr>
          <p:txBody>
            <a:bodyPr anchor="t" rtlCol="false" tIns="0" lIns="0" bIns="0" rIns="0">
              <a:spAutoFit/>
            </a:bodyPr>
            <a:lstStyle/>
            <a:p>
              <a:pPr algn="l" marL="0" indent="0" lvl="0">
                <a:lnSpc>
                  <a:spcPts val="3554"/>
                </a:lnSpc>
                <a:spcBef>
                  <a:spcPct val="0"/>
                </a:spcBef>
              </a:pPr>
              <a:r>
                <a:rPr lang="en-US" b="true" sz="2962" spc="-162" strike="noStrike" u="none">
                  <a:solidFill>
                    <a:srgbClr val="A0C4FF"/>
                  </a:solidFill>
                  <a:latin typeface="Work Sans Semi-Bold"/>
                  <a:ea typeface="Work Sans Semi-Bold"/>
                  <a:cs typeface="Work Sans Semi-Bold"/>
                  <a:sym typeface="Work Sans Semi-Bold"/>
                </a:rPr>
                <a:t>B</a:t>
              </a:r>
              <a:r>
                <a:rPr lang="en-US" b="true" sz="2962" spc="-162" strike="noStrike" u="none">
                  <a:solidFill>
                    <a:srgbClr val="A0C4FF"/>
                  </a:solidFill>
                  <a:latin typeface="Work Sans Semi-Bold"/>
                  <a:ea typeface="Work Sans Semi-Bold"/>
                  <a:cs typeface="Work Sans Semi-Bold"/>
                  <a:sym typeface="Work Sans Semi-Bold"/>
                </a:rPr>
                <a:t>eh</a:t>
              </a:r>
              <a:r>
                <a:rPr lang="en-US" b="true" sz="2962" spc="-162" strike="noStrike" u="none">
                  <a:solidFill>
                    <a:srgbClr val="A0C4FF"/>
                  </a:solidFill>
                  <a:latin typeface="Work Sans Semi-Bold"/>
                  <a:ea typeface="Work Sans Semi-Bold"/>
                  <a:cs typeface="Work Sans Semi-Bold"/>
                  <a:sym typeface="Work Sans Semi-Bold"/>
                </a:rPr>
                <a:t>a</a:t>
              </a:r>
              <a:r>
                <a:rPr lang="en-US" b="true" sz="2962" spc="-162" strike="noStrike" u="none">
                  <a:solidFill>
                    <a:srgbClr val="A0C4FF"/>
                  </a:solidFill>
                  <a:latin typeface="Work Sans Semi-Bold"/>
                  <a:ea typeface="Work Sans Semi-Bold"/>
                  <a:cs typeface="Work Sans Semi-Bold"/>
                  <a:sym typeface="Work Sans Semi-Bold"/>
                </a:rPr>
                <a:t>vi</a:t>
              </a:r>
              <a:r>
                <a:rPr lang="en-US" b="true" sz="2962" spc="-162" strike="noStrike" u="none">
                  <a:solidFill>
                    <a:srgbClr val="A0C4FF"/>
                  </a:solidFill>
                  <a:latin typeface="Work Sans Semi-Bold"/>
                  <a:ea typeface="Work Sans Semi-Bold"/>
                  <a:cs typeface="Work Sans Semi-Bold"/>
                  <a:sym typeface="Work Sans Semi-Bold"/>
                </a:rPr>
                <a:t>o</a:t>
              </a:r>
              <a:r>
                <a:rPr lang="en-US" b="true" sz="2962" spc="-162" strike="noStrike" u="none">
                  <a:solidFill>
                    <a:srgbClr val="A0C4FF"/>
                  </a:solidFill>
                  <a:latin typeface="Work Sans Semi-Bold"/>
                  <a:ea typeface="Work Sans Semi-Bold"/>
                  <a:cs typeface="Work Sans Semi-Bold"/>
                  <a:sym typeface="Work Sans Semi-Bold"/>
                </a:rPr>
                <a:t>r</a:t>
              </a:r>
              <a:r>
                <a:rPr lang="en-US" b="true" sz="2962" spc="-162" strike="noStrike" u="none">
                  <a:solidFill>
                    <a:srgbClr val="A0C4FF"/>
                  </a:solidFill>
                  <a:latin typeface="Work Sans Semi-Bold"/>
                  <a:ea typeface="Work Sans Semi-Bold"/>
                  <a:cs typeface="Work Sans Semi-Bold"/>
                  <a:sym typeface="Work Sans Semi-Bold"/>
                </a:rPr>
                <a:t>al </a:t>
              </a:r>
              <a:r>
                <a:rPr lang="en-US" b="true" sz="2962" spc="-162" strike="noStrike" u="none">
                  <a:solidFill>
                    <a:srgbClr val="A0C4FF"/>
                  </a:solidFill>
                  <a:latin typeface="Work Sans Semi-Bold"/>
                  <a:ea typeface="Work Sans Semi-Bold"/>
                  <a:cs typeface="Work Sans Semi-Bold"/>
                  <a:sym typeface="Work Sans Semi-Bold"/>
                </a:rPr>
                <a:t>Ba</a:t>
              </a:r>
              <a:r>
                <a:rPr lang="en-US" b="true" sz="2962" spc="-162" strike="noStrike" u="none">
                  <a:solidFill>
                    <a:srgbClr val="A0C4FF"/>
                  </a:solidFill>
                  <a:latin typeface="Work Sans Semi-Bold"/>
                  <a:ea typeface="Work Sans Semi-Bold"/>
                  <a:cs typeface="Work Sans Semi-Bold"/>
                  <a:sym typeface="Work Sans Semi-Bold"/>
                </a:rPr>
                <a:t>lance</a:t>
              </a:r>
              <a:r>
                <a:rPr lang="en-US" b="true" sz="2962" spc="-162" strike="noStrike" u="none">
                  <a:solidFill>
                    <a:srgbClr val="A0C4FF"/>
                  </a:solidFill>
                  <a:latin typeface="Work Sans Semi-Bold"/>
                  <a:ea typeface="Work Sans Semi-Bold"/>
                  <a:cs typeface="Work Sans Semi-Bold"/>
                  <a:sym typeface="Work Sans Semi-Bold"/>
                </a:rPr>
                <a:t>:</a:t>
              </a:r>
            </a:p>
          </p:txBody>
        </p:sp>
        <p:sp>
          <p:nvSpPr>
            <p:cNvPr name="TextBox 18" id="18"/>
            <p:cNvSpPr txBox="true"/>
            <p:nvPr/>
          </p:nvSpPr>
          <p:spPr>
            <a:xfrm rot="0">
              <a:off x="0" y="835165"/>
              <a:ext cx="8188190" cy="847725"/>
            </a:xfrm>
            <a:prstGeom prst="rect">
              <a:avLst/>
            </a:prstGeom>
          </p:spPr>
          <p:txBody>
            <a:bodyPr anchor="t" rtlCol="false" tIns="0" lIns="0" bIns="0" rIns="0">
              <a:spAutoFit/>
            </a:bodyPr>
            <a:lstStyle/>
            <a:p>
              <a:pPr algn="l" marL="0" indent="0" lvl="0">
                <a:lnSpc>
                  <a:spcPts val="2520"/>
                </a:lnSpc>
              </a:pPr>
              <a:r>
                <a:rPr lang="en-US" sz="2100" spc="-115">
                  <a:solidFill>
                    <a:srgbClr val="E0E0E0"/>
                  </a:solidFill>
                  <a:latin typeface="Work Sans"/>
                  <a:ea typeface="Work Sans"/>
                  <a:cs typeface="Work Sans"/>
                  <a:sym typeface="Work Sans"/>
                </a:rPr>
                <a:t>Mai</a:t>
              </a:r>
              <a:r>
                <a:rPr lang="en-US" sz="2100" spc="-115">
                  <a:solidFill>
                    <a:srgbClr val="E0E0E0"/>
                  </a:solidFill>
                  <a:latin typeface="Work Sans"/>
                  <a:ea typeface="Work Sans"/>
                  <a:cs typeface="Work Sans"/>
                  <a:sym typeface="Work Sans"/>
                </a:rPr>
                <a:t>ntaining </a:t>
              </a:r>
              <a:r>
                <a:rPr lang="en-US" sz="2100" spc="-115">
                  <a:solidFill>
                    <a:srgbClr val="E0E0E0"/>
                  </a:solidFill>
                  <a:latin typeface="Work Sans"/>
                  <a:ea typeface="Work Sans"/>
                  <a:cs typeface="Work Sans"/>
                  <a:sym typeface="Work Sans"/>
                </a:rPr>
                <a:t>moderate social </a:t>
              </a:r>
              <a:r>
                <a:rPr lang="en-US" sz="2100" spc="-115">
                  <a:solidFill>
                    <a:srgbClr val="E0E0E0"/>
                  </a:solidFill>
                  <a:latin typeface="Work Sans"/>
                  <a:ea typeface="Work Sans"/>
                  <a:cs typeface="Work Sans"/>
                  <a:sym typeface="Work Sans"/>
                </a:rPr>
                <a:t>h</a:t>
              </a:r>
              <a:r>
                <a:rPr lang="en-US" sz="2100" spc="-115">
                  <a:solidFill>
                    <a:srgbClr val="E0E0E0"/>
                  </a:solidFill>
                  <a:latin typeface="Work Sans"/>
                  <a:ea typeface="Work Sans"/>
                  <a:cs typeface="Work Sans"/>
                  <a:sym typeface="Work Sans"/>
                </a:rPr>
                <a:t>a</a:t>
              </a:r>
              <a:r>
                <a:rPr lang="en-US" sz="2100" spc="-115">
                  <a:solidFill>
                    <a:srgbClr val="E0E0E0"/>
                  </a:solidFill>
                  <a:latin typeface="Work Sans"/>
                  <a:ea typeface="Work Sans"/>
                  <a:cs typeface="Work Sans"/>
                  <a:sym typeface="Work Sans"/>
                </a:rPr>
                <a:t>bi</a:t>
              </a:r>
              <a:r>
                <a:rPr lang="en-US" sz="2100" spc="-115">
                  <a:solidFill>
                    <a:srgbClr val="E0E0E0"/>
                  </a:solidFill>
                  <a:latin typeface="Work Sans"/>
                  <a:ea typeface="Work Sans"/>
                  <a:cs typeface="Work Sans"/>
                  <a:sym typeface="Work Sans"/>
                </a:rPr>
                <a:t>t</a:t>
              </a:r>
              <a:r>
                <a:rPr lang="en-US" sz="2100" spc="-115">
                  <a:solidFill>
                    <a:srgbClr val="E0E0E0"/>
                  </a:solidFill>
                  <a:latin typeface="Work Sans"/>
                  <a:ea typeface="Work Sans"/>
                  <a:cs typeface="Work Sans"/>
                  <a:sym typeface="Work Sans"/>
                </a:rPr>
                <a:t>s and m</a:t>
              </a:r>
              <a:r>
                <a:rPr lang="en-US" sz="2100" spc="-115">
                  <a:solidFill>
                    <a:srgbClr val="E0E0E0"/>
                  </a:solidFill>
                  <a:latin typeface="Work Sans"/>
                  <a:ea typeface="Work Sans"/>
                  <a:cs typeface="Work Sans"/>
                  <a:sym typeface="Work Sans"/>
                </a:rPr>
                <a:t>i</a:t>
              </a:r>
              <a:r>
                <a:rPr lang="en-US" sz="2100" spc="-115">
                  <a:solidFill>
                    <a:srgbClr val="E0E0E0"/>
                  </a:solidFill>
                  <a:latin typeface="Work Sans"/>
                  <a:ea typeface="Work Sans"/>
                  <a:cs typeface="Work Sans"/>
                  <a:sym typeface="Work Sans"/>
                </a:rPr>
                <a:t>n</a:t>
              </a:r>
              <a:r>
                <a:rPr lang="en-US" sz="2100" spc="-115">
                  <a:solidFill>
                    <a:srgbClr val="E0E0E0"/>
                  </a:solidFill>
                  <a:latin typeface="Work Sans"/>
                  <a:ea typeface="Work Sans"/>
                  <a:cs typeface="Work Sans"/>
                  <a:sym typeface="Work Sans"/>
                </a:rPr>
                <a:t>i</a:t>
              </a:r>
              <a:r>
                <a:rPr lang="en-US" sz="2100" spc="-115">
                  <a:solidFill>
                    <a:srgbClr val="E0E0E0"/>
                  </a:solidFill>
                  <a:latin typeface="Work Sans"/>
                  <a:ea typeface="Work Sans"/>
                  <a:cs typeface="Work Sans"/>
                  <a:sym typeface="Work Sans"/>
                </a:rPr>
                <a:t>mal alcohol consumption lead to success</a:t>
              </a:r>
            </a:p>
          </p:txBody>
        </p:sp>
      </p:grpSp>
      <p:grpSp>
        <p:nvGrpSpPr>
          <p:cNvPr name="Group 19" id="19"/>
          <p:cNvGrpSpPr/>
          <p:nvPr/>
        </p:nvGrpSpPr>
        <p:grpSpPr>
          <a:xfrm rot="0">
            <a:off x="2105025" y="7381875"/>
            <a:ext cx="6141142" cy="1262168"/>
            <a:chOff x="0" y="0"/>
            <a:chExt cx="8188190" cy="1682890"/>
          </a:xfrm>
        </p:grpSpPr>
        <p:sp>
          <p:nvSpPr>
            <p:cNvPr name="TextBox 20" id="20"/>
            <p:cNvSpPr txBox="true"/>
            <p:nvPr/>
          </p:nvSpPr>
          <p:spPr>
            <a:xfrm rot="0">
              <a:off x="0" y="-9525"/>
              <a:ext cx="8188190" cy="606425"/>
            </a:xfrm>
            <a:prstGeom prst="rect">
              <a:avLst/>
            </a:prstGeom>
          </p:spPr>
          <p:txBody>
            <a:bodyPr anchor="t" rtlCol="false" tIns="0" lIns="0" bIns="0" rIns="0">
              <a:spAutoFit/>
            </a:bodyPr>
            <a:lstStyle/>
            <a:p>
              <a:pPr algn="l" marL="0" indent="0" lvl="0">
                <a:lnSpc>
                  <a:spcPts val="3554"/>
                </a:lnSpc>
                <a:spcBef>
                  <a:spcPct val="0"/>
                </a:spcBef>
              </a:pPr>
              <a:r>
                <a:rPr lang="en-US" b="true" sz="2962" spc="-162">
                  <a:solidFill>
                    <a:srgbClr val="A0C4FF"/>
                  </a:solidFill>
                  <a:latin typeface="Work Sans Semi-Bold"/>
                  <a:ea typeface="Work Sans Semi-Bold"/>
                  <a:cs typeface="Work Sans Semi-Bold"/>
                  <a:sym typeface="Work Sans Semi-Bold"/>
                </a:rPr>
                <a:t>The</a:t>
              </a:r>
              <a:r>
                <a:rPr lang="en-US" b="true" sz="2962" spc="-162" strike="noStrike" u="none">
                  <a:solidFill>
                    <a:srgbClr val="A0C4FF"/>
                  </a:solidFill>
                  <a:latin typeface="Work Sans Semi-Bold"/>
                  <a:ea typeface="Work Sans Semi-Bold"/>
                  <a:cs typeface="Work Sans Semi-Bold"/>
                  <a:sym typeface="Work Sans Semi-Bold"/>
                </a:rPr>
                <a:t> </a:t>
              </a:r>
              <a:r>
                <a:rPr lang="en-US" b="true" sz="2962" spc="-162" strike="noStrike" u="none">
                  <a:solidFill>
                    <a:srgbClr val="A0C4FF"/>
                  </a:solidFill>
                  <a:latin typeface="Work Sans Semi-Bold"/>
                  <a:ea typeface="Work Sans Semi-Bold"/>
                  <a:cs typeface="Work Sans Semi-Bold"/>
                  <a:sym typeface="Work Sans Semi-Bold"/>
                </a:rPr>
                <a:t>P</a:t>
              </a:r>
              <a:r>
                <a:rPr lang="en-US" b="true" sz="2962" spc="-162" strike="noStrike" u="none">
                  <a:solidFill>
                    <a:srgbClr val="A0C4FF"/>
                  </a:solidFill>
                  <a:latin typeface="Work Sans Semi-Bold"/>
                  <a:ea typeface="Work Sans Semi-Bold"/>
                  <a:cs typeface="Work Sans Semi-Bold"/>
                  <a:sym typeface="Work Sans Semi-Bold"/>
                </a:rPr>
                <a:t>o</a:t>
              </a:r>
              <a:r>
                <a:rPr lang="en-US" b="true" sz="2962" spc="-162" strike="noStrike" u="none">
                  <a:solidFill>
                    <a:srgbClr val="A0C4FF"/>
                  </a:solidFill>
                  <a:latin typeface="Work Sans Semi-Bold"/>
                  <a:ea typeface="Work Sans Semi-Bold"/>
                  <a:cs typeface="Work Sans Semi-Bold"/>
                  <a:sym typeface="Work Sans Semi-Bold"/>
                </a:rPr>
                <a:t>we</a:t>
              </a:r>
              <a:r>
                <a:rPr lang="en-US" b="true" sz="2962" spc="-162" strike="noStrike" u="none">
                  <a:solidFill>
                    <a:srgbClr val="A0C4FF"/>
                  </a:solidFill>
                  <a:latin typeface="Work Sans Semi-Bold"/>
                  <a:ea typeface="Work Sans Semi-Bold"/>
                  <a:cs typeface="Work Sans Semi-Bold"/>
                  <a:sym typeface="Work Sans Semi-Bold"/>
                </a:rPr>
                <a:t>r</a:t>
              </a:r>
              <a:r>
                <a:rPr lang="en-US" b="true" sz="2962" spc="-162" strike="noStrike" u="none">
                  <a:solidFill>
                    <a:srgbClr val="A0C4FF"/>
                  </a:solidFill>
                  <a:latin typeface="Work Sans Semi-Bold"/>
                  <a:ea typeface="Work Sans Semi-Bold"/>
                  <a:cs typeface="Work Sans Semi-Bold"/>
                  <a:sym typeface="Work Sans Semi-Bold"/>
                </a:rPr>
                <a:t> of</a:t>
              </a:r>
              <a:r>
                <a:rPr lang="en-US" b="true" sz="2962" spc="-162" strike="noStrike" u="none">
                  <a:solidFill>
                    <a:srgbClr val="A0C4FF"/>
                  </a:solidFill>
                  <a:latin typeface="Work Sans Semi-Bold"/>
                  <a:ea typeface="Work Sans Semi-Bold"/>
                  <a:cs typeface="Work Sans Semi-Bold"/>
                  <a:sym typeface="Work Sans Semi-Bold"/>
                </a:rPr>
                <a:t> </a:t>
              </a:r>
              <a:r>
                <a:rPr lang="en-US" b="true" sz="2962" spc="-162" strike="noStrike" u="none">
                  <a:solidFill>
                    <a:srgbClr val="A0C4FF"/>
                  </a:solidFill>
                  <a:latin typeface="Work Sans Semi-Bold"/>
                  <a:ea typeface="Work Sans Semi-Bold"/>
                  <a:cs typeface="Work Sans Semi-Bold"/>
                  <a:sym typeface="Work Sans Semi-Bold"/>
                </a:rPr>
                <a:t>P</a:t>
              </a:r>
              <a:r>
                <a:rPr lang="en-US" b="true" sz="2962" spc="-162" strike="noStrike" u="none">
                  <a:solidFill>
                    <a:srgbClr val="A0C4FF"/>
                  </a:solidFill>
                  <a:latin typeface="Work Sans Semi-Bold"/>
                  <a:ea typeface="Work Sans Semi-Bold"/>
                  <a:cs typeface="Work Sans Semi-Bold"/>
                  <a:sym typeface="Work Sans Semi-Bold"/>
                </a:rPr>
                <a:t>re</a:t>
              </a:r>
              <a:r>
                <a:rPr lang="en-US" b="true" sz="2962" spc="-162" strike="noStrike" u="none">
                  <a:solidFill>
                    <a:srgbClr val="A0C4FF"/>
                  </a:solidFill>
                  <a:latin typeface="Work Sans Semi-Bold"/>
                  <a:ea typeface="Work Sans Semi-Bold"/>
                  <a:cs typeface="Work Sans Semi-Bold"/>
                  <a:sym typeface="Work Sans Semi-Bold"/>
                </a:rPr>
                <a:t>s</a:t>
              </a:r>
              <a:r>
                <a:rPr lang="en-US" b="true" sz="2962" spc="-162" strike="noStrike" u="none">
                  <a:solidFill>
                    <a:srgbClr val="A0C4FF"/>
                  </a:solidFill>
                  <a:latin typeface="Work Sans Semi-Bold"/>
                  <a:ea typeface="Work Sans Semi-Bold"/>
                  <a:cs typeface="Work Sans Semi-Bold"/>
                  <a:sym typeface="Work Sans Semi-Bold"/>
                </a:rPr>
                <a:t>e</a:t>
              </a:r>
              <a:r>
                <a:rPr lang="en-US" b="true" sz="2962" spc="-162" strike="noStrike" u="none">
                  <a:solidFill>
                    <a:srgbClr val="A0C4FF"/>
                  </a:solidFill>
                  <a:latin typeface="Work Sans Semi-Bold"/>
                  <a:ea typeface="Work Sans Semi-Bold"/>
                  <a:cs typeface="Work Sans Semi-Bold"/>
                  <a:sym typeface="Work Sans Semi-Bold"/>
                </a:rPr>
                <a:t>n</a:t>
              </a:r>
              <a:r>
                <a:rPr lang="en-US" b="true" sz="2962" spc="-162" strike="noStrike" u="none">
                  <a:solidFill>
                    <a:srgbClr val="A0C4FF"/>
                  </a:solidFill>
                  <a:latin typeface="Work Sans Semi-Bold"/>
                  <a:ea typeface="Work Sans Semi-Bold"/>
                  <a:cs typeface="Work Sans Semi-Bold"/>
                  <a:sym typeface="Work Sans Semi-Bold"/>
                </a:rPr>
                <a:t>ce:</a:t>
              </a:r>
            </a:p>
          </p:txBody>
        </p:sp>
        <p:sp>
          <p:nvSpPr>
            <p:cNvPr name="TextBox 21" id="21"/>
            <p:cNvSpPr txBox="true"/>
            <p:nvPr/>
          </p:nvSpPr>
          <p:spPr>
            <a:xfrm rot="0">
              <a:off x="0" y="835165"/>
              <a:ext cx="8188190" cy="847725"/>
            </a:xfrm>
            <a:prstGeom prst="rect">
              <a:avLst/>
            </a:prstGeom>
          </p:spPr>
          <p:txBody>
            <a:bodyPr anchor="t" rtlCol="false" tIns="0" lIns="0" bIns="0" rIns="0">
              <a:spAutoFit/>
            </a:bodyPr>
            <a:lstStyle/>
            <a:p>
              <a:pPr algn="l" marL="0" indent="0" lvl="0">
                <a:lnSpc>
                  <a:spcPts val="2520"/>
                </a:lnSpc>
              </a:pPr>
              <a:r>
                <a:rPr lang="en-US" sz="2100" spc="-115">
                  <a:solidFill>
                    <a:srgbClr val="E0E0E0"/>
                  </a:solidFill>
                  <a:latin typeface="Work Sans"/>
                  <a:ea typeface="Work Sans"/>
                  <a:cs typeface="Work Sans"/>
                  <a:sym typeface="Work Sans"/>
                </a:rPr>
                <a:t> Ther</a:t>
              </a:r>
              <a:r>
                <a:rPr lang="en-US" sz="2100" spc="-115">
                  <a:solidFill>
                    <a:srgbClr val="E0E0E0"/>
                  </a:solidFill>
                  <a:latin typeface="Work Sans"/>
                  <a:ea typeface="Work Sans"/>
                  <a:cs typeface="Work Sans"/>
                  <a:sym typeface="Work Sans"/>
                </a:rPr>
                <a:t>e is a direct inverse relationship </a:t>
              </a:r>
              <a:r>
                <a:rPr lang="en-US" sz="2100" spc="-115">
                  <a:solidFill>
                    <a:srgbClr val="E0E0E0"/>
                  </a:solidFill>
                  <a:latin typeface="Work Sans"/>
                  <a:ea typeface="Work Sans"/>
                  <a:cs typeface="Work Sans"/>
                  <a:sym typeface="Work Sans"/>
                </a:rPr>
                <a:t>b</a:t>
              </a:r>
              <a:r>
                <a:rPr lang="en-US" sz="2100" spc="-115">
                  <a:solidFill>
                    <a:srgbClr val="E0E0E0"/>
                  </a:solidFill>
                  <a:latin typeface="Work Sans"/>
                  <a:ea typeface="Work Sans"/>
                  <a:cs typeface="Work Sans"/>
                  <a:sym typeface="Work Sans"/>
                </a:rPr>
                <a:t>e</a:t>
              </a:r>
              <a:r>
                <a:rPr lang="en-US" sz="2100" spc="-115">
                  <a:solidFill>
                    <a:srgbClr val="E0E0E0"/>
                  </a:solidFill>
                  <a:latin typeface="Work Sans"/>
                  <a:ea typeface="Work Sans"/>
                  <a:cs typeface="Work Sans"/>
                  <a:sym typeface="Work Sans"/>
                </a:rPr>
                <a:t>t</a:t>
              </a:r>
              <a:r>
                <a:rPr lang="en-US" sz="2100" spc="-115">
                  <a:solidFill>
                    <a:srgbClr val="E0E0E0"/>
                  </a:solidFill>
                  <a:latin typeface="Work Sans"/>
                  <a:ea typeface="Work Sans"/>
                  <a:cs typeface="Work Sans"/>
                  <a:sym typeface="Work Sans"/>
                </a:rPr>
                <a:t>we</a:t>
              </a:r>
              <a:r>
                <a:rPr lang="en-US" sz="2100" spc="-115">
                  <a:solidFill>
                    <a:srgbClr val="E0E0E0"/>
                  </a:solidFill>
                  <a:latin typeface="Work Sans"/>
                  <a:ea typeface="Work Sans"/>
                  <a:cs typeface="Work Sans"/>
                  <a:sym typeface="Work Sans"/>
                </a:rPr>
                <a:t>en a</a:t>
              </a:r>
              <a:r>
                <a:rPr lang="en-US" sz="2100" spc="-115">
                  <a:solidFill>
                    <a:srgbClr val="E0E0E0"/>
                  </a:solidFill>
                  <a:latin typeface="Work Sans"/>
                  <a:ea typeface="Work Sans"/>
                  <a:cs typeface="Work Sans"/>
                  <a:sym typeface="Work Sans"/>
                </a:rPr>
                <a:t>bs</a:t>
              </a:r>
              <a:r>
                <a:rPr lang="en-US" sz="2100" spc="-115">
                  <a:solidFill>
                    <a:srgbClr val="E0E0E0"/>
                  </a:solidFill>
                  <a:latin typeface="Work Sans"/>
                  <a:ea typeface="Work Sans"/>
                  <a:cs typeface="Work Sans"/>
                  <a:sym typeface="Work Sans"/>
                </a:rPr>
                <a:t>e</a:t>
              </a:r>
              <a:r>
                <a:rPr lang="en-US" sz="2100" spc="-115">
                  <a:solidFill>
                    <a:srgbClr val="E0E0E0"/>
                  </a:solidFill>
                  <a:latin typeface="Work Sans"/>
                  <a:ea typeface="Work Sans"/>
                  <a:cs typeface="Work Sans"/>
                  <a:sym typeface="Work Sans"/>
                </a:rPr>
                <a:t>nc</a:t>
              </a:r>
              <a:r>
                <a:rPr lang="en-US" sz="2100" spc="-115">
                  <a:solidFill>
                    <a:srgbClr val="E0E0E0"/>
                  </a:solidFill>
                  <a:latin typeface="Work Sans"/>
                  <a:ea typeface="Work Sans"/>
                  <a:cs typeface="Work Sans"/>
                  <a:sym typeface="Work Sans"/>
                </a:rPr>
                <a:t>e</a:t>
              </a:r>
              <a:r>
                <a:rPr lang="en-US" sz="2100" spc="-115">
                  <a:solidFill>
                    <a:srgbClr val="E0E0E0"/>
                  </a:solidFill>
                  <a:latin typeface="Work Sans"/>
                  <a:ea typeface="Work Sans"/>
                  <a:cs typeface="Work Sans"/>
                  <a:sym typeface="Work Sans"/>
                </a:rPr>
                <a:t>s a</a:t>
              </a:r>
              <a:r>
                <a:rPr lang="en-US" sz="2100" spc="-115">
                  <a:solidFill>
                    <a:srgbClr val="E0E0E0"/>
                  </a:solidFill>
                  <a:latin typeface="Work Sans"/>
                  <a:ea typeface="Work Sans"/>
                  <a:cs typeface="Work Sans"/>
                  <a:sym typeface="Work Sans"/>
                </a:rPr>
                <a:t>n</a:t>
              </a:r>
              <a:r>
                <a:rPr lang="en-US" sz="2100" spc="-115">
                  <a:solidFill>
                    <a:srgbClr val="E0E0E0"/>
                  </a:solidFill>
                  <a:latin typeface="Work Sans"/>
                  <a:ea typeface="Work Sans"/>
                  <a:cs typeface="Work Sans"/>
                  <a:sym typeface="Work Sans"/>
                </a:rPr>
                <a:t>d grades</a:t>
              </a:r>
            </a:p>
          </p:txBody>
        </p:sp>
      </p:grpSp>
      <p:grpSp>
        <p:nvGrpSpPr>
          <p:cNvPr name="Group 22" id="22"/>
          <p:cNvGrpSpPr/>
          <p:nvPr/>
        </p:nvGrpSpPr>
        <p:grpSpPr>
          <a:xfrm rot="0">
            <a:off x="10734675" y="4248150"/>
            <a:ext cx="6216102" cy="1262168"/>
            <a:chOff x="0" y="0"/>
            <a:chExt cx="8288136" cy="1682890"/>
          </a:xfrm>
        </p:grpSpPr>
        <p:sp>
          <p:nvSpPr>
            <p:cNvPr name="TextBox 23" id="23"/>
            <p:cNvSpPr txBox="true"/>
            <p:nvPr/>
          </p:nvSpPr>
          <p:spPr>
            <a:xfrm rot="0">
              <a:off x="0" y="-9525"/>
              <a:ext cx="8288136" cy="606425"/>
            </a:xfrm>
            <a:prstGeom prst="rect">
              <a:avLst/>
            </a:prstGeom>
          </p:spPr>
          <p:txBody>
            <a:bodyPr anchor="t" rtlCol="false" tIns="0" lIns="0" bIns="0" rIns="0">
              <a:spAutoFit/>
            </a:bodyPr>
            <a:lstStyle/>
            <a:p>
              <a:pPr algn="l" marL="0" indent="0" lvl="0">
                <a:lnSpc>
                  <a:spcPts val="3554"/>
                </a:lnSpc>
                <a:spcBef>
                  <a:spcPct val="0"/>
                </a:spcBef>
              </a:pPr>
              <a:r>
                <a:rPr lang="en-US" b="true" sz="2962" spc="-162">
                  <a:solidFill>
                    <a:srgbClr val="A0C4FF"/>
                  </a:solidFill>
                  <a:latin typeface="Work Sans Semi-Bold"/>
                  <a:ea typeface="Work Sans Semi-Bold"/>
                  <a:cs typeface="Work Sans Semi-Bold"/>
                  <a:sym typeface="Work Sans Semi-Bold"/>
                </a:rPr>
                <a:t>Ess</a:t>
              </a:r>
              <a:r>
                <a:rPr lang="en-US" b="true" sz="2962" spc="-162" strike="noStrike" u="none">
                  <a:solidFill>
                    <a:srgbClr val="A0C4FF"/>
                  </a:solidFill>
                  <a:latin typeface="Work Sans Semi-Bold"/>
                  <a:ea typeface="Work Sans Semi-Bold"/>
                  <a:cs typeface="Work Sans Semi-Bold"/>
                  <a:sym typeface="Work Sans Semi-Bold"/>
                </a:rPr>
                <a:t>ent</a:t>
              </a:r>
              <a:r>
                <a:rPr lang="en-US" b="true" sz="2962" spc="-162" strike="noStrike" u="none">
                  <a:solidFill>
                    <a:srgbClr val="A0C4FF"/>
                  </a:solidFill>
                  <a:latin typeface="Work Sans Semi-Bold"/>
                  <a:ea typeface="Work Sans Semi-Bold"/>
                  <a:cs typeface="Work Sans Semi-Bold"/>
                  <a:sym typeface="Work Sans Semi-Bold"/>
                </a:rPr>
                <a:t>i</a:t>
              </a:r>
              <a:r>
                <a:rPr lang="en-US" b="true" sz="2962" spc="-162" strike="noStrike" u="none">
                  <a:solidFill>
                    <a:srgbClr val="A0C4FF"/>
                  </a:solidFill>
                  <a:latin typeface="Work Sans Semi-Bold"/>
                  <a:ea typeface="Work Sans Semi-Bold"/>
                  <a:cs typeface="Work Sans Semi-Bold"/>
                  <a:sym typeface="Work Sans Semi-Bold"/>
                </a:rPr>
                <a:t>al </a:t>
              </a:r>
              <a:r>
                <a:rPr lang="en-US" b="true" sz="2962" spc="-162" strike="noStrike" u="none">
                  <a:solidFill>
                    <a:srgbClr val="A0C4FF"/>
                  </a:solidFill>
                  <a:latin typeface="Work Sans Semi-Bold"/>
                  <a:ea typeface="Work Sans Semi-Bold"/>
                  <a:cs typeface="Work Sans Semi-Bold"/>
                  <a:sym typeface="Work Sans Semi-Bold"/>
                </a:rPr>
                <a:t>F</a:t>
              </a:r>
              <a:r>
                <a:rPr lang="en-US" b="true" sz="2962" spc="-162" strike="noStrike" u="none">
                  <a:solidFill>
                    <a:srgbClr val="A0C4FF"/>
                  </a:solidFill>
                  <a:latin typeface="Work Sans Semi-Bold"/>
                  <a:ea typeface="Work Sans Semi-Bold"/>
                  <a:cs typeface="Work Sans Semi-Bold"/>
                  <a:sym typeface="Work Sans Semi-Bold"/>
                </a:rPr>
                <a:t>o</a:t>
              </a:r>
              <a:r>
                <a:rPr lang="en-US" b="true" sz="2962" spc="-162" strike="noStrike" u="none">
                  <a:solidFill>
                    <a:srgbClr val="A0C4FF"/>
                  </a:solidFill>
                  <a:latin typeface="Work Sans Semi-Bold"/>
                  <a:ea typeface="Work Sans Semi-Bold"/>
                  <a:cs typeface="Work Sans Semi-Bold"/>
                  <a:sym typeface="Work Sans Semi-Bold"/>
                </a:rPr>
                <a:t>u</a:t>
              </a:r>
              <a:r>
                <a:rPr lang="en-US" b="true" sz="2962" spc="-162" strike="noStrike" u="none">
                  <a:solidFill>
                    <a:srgbClr val="A0C4FF"/>
                  </a:solidFill>
                  <a:latin typeface="Work Sans Semi-Bold"/>
                  <a:ea typeface="Work Sans Semi-Bold"/>
                  <a:cs typeface="Work Sans Semi-Bold"/>
                  <a:sym typeface="Work Sans Semi-Bold"/>
                </a:rPr>
                <a:t>n</a:t>
              </a:r>
              <a:r>
                <a:rPr lang="en-US" b="true" sz="2962" spc="-162" strike="noStrike" u="none">
                  <a:solidFill>
                    <a:srgbClr val="A0C4FF"/>
                  </a:solidFill>
                  <a:latin typeface="Work Sans Semi-Bold"/>
                  <a:ea typeface="Work Sans Semi-Bold"/>
                  <a:cs typeface="Work Sans Semi-Bold"/>
                  <a:sym typeface="Work Sans Semi-Bold"/>
                </a:rPr>
                <a:t>d</a:t>
              </a:r>
              <a:r>
                <a:rPr lang="en-US" b="true" sz="2962" spc="-162" strike="noStrike" u="none">
                  <a:solidFill>
                    <a:srgbClr val="A0C4FF"/>
                  </a:solidFill>
                  <a:latin typeface="Work Sans Semi-Bold"/>
                  <a:ea typeface="Work Sans Semi-Bold"/>
                  <a:cs typeface="Work Sans Semi-Bold"/>
                  <a:sym typeface="Work Sans Semi-Bold"/>
                </a:rPr>
                <a:t>ation</a:t>
              </a:r>
              <a:r>
                <a:rPr lang="en-US" b="true" sz="2962" spc="-162" strike="noStrike" u="none">
                  <a:solidFill>
                    <a:srgbClr val="A0C4FF"/>
                  </a:solidFill>
                  <a:latin typeface="Work Sans Semi-Bold"/>
                  <a:ea typeface="Work Sans Semi-Bold"/>
                  <a:cs typeface="Work Sans Semi-Bold"/>
                  <a:sym typeface="Work Sans Semi-Bold"/>
                </a:rPr>
                <a:t>s:</a:t>
              </a:r>
            </a:p>
          </p:txBody>
        </p:sp>
        <p:sp>
          <p:nvSpPr>
            <p:cNvPr name="TextBox 24" id="24"/>
            <p:cNvSpPr txBox="true"/>
            <p:nvPr/>
          </p:nvSpPr>
          <p:spPr>
            <a:xfrm rot="0">
              <a:off x="0" y="835165"/>
              <a:ext cx="8288136" cy="847725"/>
            </a:xfrm>
            <a:prstGeom prst="rect">
              <a:avLst/>
            </a:prstGeom>
          </p:spPr>
          <p:txBody>
            <a:bodyPr anchor="t" rtlCol="false" tIns="0" lIns="0" bIns="0" rIns="0">
              <a:spAutoFit/>
            </a:bodyPr>
            <a:lstStyle/>
            <a:p>
              <a:pPr algn="l" marL="0" indent="0" lvl="0">
                <a:lnSpc>
                  <a:spcPts val="2520"/>
                </a:lnSpc>
              </a:pPr>
              <a:r>
                <a:rPr lang="en-US" sz="2100" spc="-115">
                  <a:solidFill>
                    <a:srgbClr val="E0E0E0"/>
                  </a:solidFill>
                  <a:latin typeface="Work Sans"/>
                  <a:ea typeface="Work Sans"/>
                  <a:cs typeface="Work Sans"/>
                  <a:sym typeface="Work Sans"/>
                </a:rPr>
                <a:t>Academic s</a:t>
              </a:r>
              <a:r>
                <a:rPr lang="en-US" sz="2100" spc="-115">
                  <a:solidFill>
                    <a:srgbClr val="E0E0E0"/>
                  </a:solidFill>
                  <a:latin typeface="Work Sans"/>
                  <a:ea typeface="Work Sans"/>
                  <a:cs typeface="Work Sans"/>
                  <a:sym typeface="Work Sans"/>
                </a:rPr>
                <a:t>uccess is built on home internet access, nurs</a:t>
              </a:r>
              <a:r>
                <a:rPr lang="en-US" sz="2100" spc="-115">
                  <a:solidFill>
                    <a:srgbClr val="E0E0E0"/>
                  </a:solidFill>
                  <a:latin typeface="Work Sans"/>
                  <a:ea typeface="Work Sans"/>
                  <a:cs typeface="Work Sans"/>
                  <a:sym typeface="Work Sans"/>
                </a:rPr>
                <a:t>er</a:t>
              </a:r>
              <a:r>
                <a:rPr lang="en-US" sz="2100" spc="-115">
                  <a:solidFill>
                    <a:srgbClr val="E0E0E0"/>
                  </a:solidFill>
                  <a:latin typeface="Work Sans"/>
                  <a:ea typeface="Work Sans"/>
                  <a:cs typeface="Work Sans"/>
                  <a:sym typeface="Work Sans"/>
                </a:rPr>
                <a:t>y scho</a:t>
              </a:r>
              <a:r>
                <a:rPr lang="en-US" sz="2100" spc="-115">
                  <a:solidFill>
                    <a:srgbClr val="E0E0E0"/>
                  </a:solidFill>
                  <a:latin typeface="Work Sans"/>
                  <a:ea typeface="Work Sans"/>
                  <a:cs typeface="Work Sans"/>
                  <a:sym typeface="Work Sans"/>
                </a:rPr>
                <a:t>o</a:t>
              </a:r>
              <a:r>
                <a:rPr lang="en-US" sz="2100" spc="-115">
                  <a:solidFill>
                    <a:srgbClr val="E0E0E0"/>
                  </a:solidFill>
                  <a:latin typeface="Work Sans"/>
                  <a:ea typeface="Work Sans"/>
                  <a:cs typeface="Work Sans"/>
                  <a:sym typeface="Work Sans"/>
                </a:rPr>
                <a:t>l</a:t>
              </a:r>
              <a:r>
                <a:rPr lang="en-US" sz="2100" spc="-115">
                  <a:solidFill>
                    <a:srgbClr val="E0E0E0"/>
                  </a:solidFill>
                  <a:latin typeface="Work Sans"/>
                  <a:ea typeface="Work Sans"/>
                  <a:cs typeface="Work Sans"/>
                  <a:sym typeface="Work Sans"/>
                </a:rPr>
                <a:t> </a:t>
              </a:r>
              <a:r>
                <a:rPr lang="en-US" sz="2100" spc="-115">
                  <a:solidFill>
                    <a:srgbClr val="E0E0E0"/>
                  </a:solidFill>
                  <a:latin typeface="Work Sans"/>
                  <a:ea typeface="Work Sans"/>
                  <a:cs typeface="Work Sans"/>
                  <a:sym typeface="Work Sans"/>
                </a:rPr>
                <a:t>a</a:t>
              </a:r>
              <a:r>
                <a:rPr lang="en-US" sz="2100" spc="-115">
                  <a:solidFill>
                    <a:srgbClr val="E0E0E0"/>
                  </a:solidFill>
                  <a:latin typeface="Work Sans"/>
                  <a:ea typeface="Work Sans"/>
                  <a:cs typeface="Work Sans"/>
                  <a:sym typeface="Work Sans"/>
                </a:rPr>
                <a:t>tte</a:t>
              </a:r>
              <a:r>
                <a:rPr lang="en-US" sz="2100" spc="-115">
                  <a:solidFill>
                    <a:srgbClr val="E0E0E0"/>
                  </a:solidFill>
                  <a:latin typeface="Work Sans"/>
                  <a:ea typeface="Work Sans"/>
                  <a:cs typeface="Work Sans"/>
                  <a:sym typeface="Work Sans"/>
                </a:rPr>
                <a:t>nd</a:t>
              </a:r>
              <a:r>
                <a:rPr lang="en-US" sz="2100" spc="-115">
                  <a:solidFill>
                    <a:srgbClr val="E0E0E0"/>
                  </a:solidFill>
                  <a:latin typeface="Work Sans"/>
                  <a:ea typeface="Work Sans"/>
                  <a:cs typeface="Work Sans"/>
                  <a:sym typeface="Work Sans"/>
                </a:rPr>
                <a:t>a</a:t>
              </a:r>
              <a:r>
                <a:rPr lang="en-US" sz="2100" spc="-115">
                  <a:solidFill>
                    <a:srgbClr val="E0E0E0"/>
                  </a:solidFill>
                  <a:latin typeface="Work Sans"/>
                  <a:ea typeface="Work Sans"/>
                  <a:cs typeface="Work Sans"/>
                  <a:sym typeface="Work Sans"/>
                </a:rPr>
                <a:t>n</a:t>
              </a:r>
              <a:r>
                <a:rPr lang="en-US" sz="2100" spc="-115">
                  <a:solidFill>
                    <a:srgbClr val="E0E0E0"/>
                  </a:solidFill>
                  <a:latin typeface="Work Sans"/>
                  <a:ea typeface="Work Sans"/>
                  <a:cs typeface="Work Sans"/>
                  <a:sym typeface="Work Sans"/>
                </a:rPr>
                <a:t>c</a:t>
              </a:r>
              <a:r>
                <a:rPr lang="en-US" sz="2100" spc="-115">
                  <a:solidFill>
                    <a:srgbClr val="E0E0E0"/>
                  </a:solidFill>
                  <a:latin typeface="Work Sans"/>
                  <a:ea typeface="Work Sans"/>
                  <a:cs typeface="Work Sans"/>
                  <a:sym typeface="Work Sans"/>
                </a:rPr>
                <a:t>e, </a:t>
              </a:r>
              <a:r>
                <a:rPr lang="en-US" sz="2100" spc="-115">
                  <a:solidFill>
                    <a:srgbClr val="E0E0E0"/>
                  </a:solidFill>
                  <a:latin typeface="Work Sans"/>
                  <a:ea typeface="Work Sans"/>
                  <a:cs typeface="Work Sans"/>
                  <a:sym typeface="Work Sans"/>
                </a:rPr>
                <a:t>a</a:t>
              </a:r>
              <a:r>
                <a:rPr lang="en-US" sz="2100" spc="-115">
                  <a:solidFill>
                    <a:srgbClr val="E0E0E0"/>
                  </a:solidFill>
                  <a:latin typeface="Work Sans"/>
                  <a:ea typeface="Work Sans"/>
                  <a:cs typeface="Work Sans"/>
                  <a:sym typeface="Work Sans"/>
                </a:rPr>
                <a:t>n</a:t>
              </a:r>
              <a:r>
                <a:rPr lang="en-US" sz="2100" spc="-115">
                  <a:solidFill>
                    <a:srgbClr val="E0E0E0"/>
                  </a:solidFill>
                  <a:latin typeface="Work Sans"/>
                  <a:ea typeface="Work Sans"/>
                  <a:cs typeface="Work Sans"/>
                  <a:sym typeface="Work Sans"/>
                </a:rPr>
                <a:t>d</a:t>
              </a:r>
              <a:r>
                <a:rPr lang="en-US" sz="2100" spc="-115">
                  <a:solidFill>
                    <a:srgbClr val="E0E0E0"/>
                  </a:solidFill>
                  <a:latin typeface="Work Sans"/>
                  <a:ea typeface="Work Sans"/>
                  <a:cs typeface="Work Sans"/>
                  <a:sym typeface="Work Sans"/>
                </a:rPr>
                <a:t> </a:t>
              </a:r>
              <a:r>
                <a:rPr lang="en-US" sz="2100" spc="-115">
                  <a:solidFill>
                    <a:srgbClr val="E0E0E0"/>
                  </a:solidFill>
                  <a:latin typeface="Work Sans"/>
                  <a:ea typeface="Work Sans"/>
                  <a:cs typeface="Work Sans"/>
                  <a:sym typeface="Work Sans"/>
                </a:rPr>
                <a:t>e</a:t>
              </a:r>
              <a:r>
                <a:rPr lang="en-US" sz="2100" spc="-115">
                  <a:solidFill>
                    <a:srgbClr val="E0E0E0"/>
                  </a:solidFill>
                  <a:latin typeface="Work Sans"/>
                  <a:ea typeface="Work Sans"/>
                  <a:cs typeface="Work Sans"/>
                  <a:sym typeface="Work Sans"/>
                </a:rPr>
                <a:t>xtra pa</a:t>
              </a:r>
              <a:r>
                <a:rPr lang="en-US" sz="2100" spc="-115">
                  <a:solidFill>
                    <a:srgbClr val="E0E0E0"/>
                  </a:solidFill>
                  <a:latin typeface="Work Sans"/>
                  <a:ea typeface="Work Sans"/>
                  <a:cs typeface="Work Sans"/>
                  <a:sym typeface="Work Sans"/>
                </a:rPr>
                <a:t>i</a:t>
              </a:r>
              <a:r>
                <a:rPr lang="en-US" sz="2100" spc="-115">
                  <a:solidFill>
                    <a:srgbClr val="E0E0E0"/>
                  </a:solidFill>
                  <a:latin typeface="Work Sans"/>
                  <a:ea typeface="Work Sans"/>
                  <a:cs typeface="Work Sans"/>
                  <a:sym typeface="Work Sans"/>
                </a:rPr>
                <a:t>d </a:t>
              </a:r>
              <a:r>
                <a:rPr lang="en-US" sz="2100" spc="-115">
                  <a:solidFill>
                    <a:srgbClr val="E0E0E0"/>
                  </a:solidFill>
                  <a:latin typeface="Work Sans"/>
                  <a:ea typeface="Work Sans"/>
                  <a:cs typeface="Work Sans"/>
                  <a:sym typeface="Work Sans"/>
                </a:rPr>
                <a:t>c</a:t>
              </a:r>
              <a:r>
                <a:rPr lang="en-US" sz="2100" spc="-115">
                  <a:solidFill>
                    <a:srgbClr val="E0E0E0"/>
                  </a:solidFill>
                  <a:latin typeface="Work Sans"/>
                  <a:ea typeface="Work Sans"/>
                  <a:cs typeface="Work Sans"/>
                  <a:sym typeface="Work Sans"/>
                </a:rPr>
                <a:t>l</a:t>
              </a:r>
              <a:r>
                <a:rPr lang="en-US" sz="2100" spc="-115">
                  <a:solidFill>
                    <a:srgbClr val="E0E0E0"/>
                  </a:solidFill>
                  <a:latin typeface="Work Sans"/>
                  <a:ea typeface="Work Sans"/>
                  <a:cs typeface="Work Sans"/>
                  <a:sym typeface="Work Sans"/>
                </a:rPr>
                <a:t>a</a:t>
              </a:r>
              <a:r>
                <a:rPr lang="en-US" sz="2100" spc="-115">
                  <a:solidFill>
                    <a:srgbClr val="E0E0E0"/>
                  </a:solidFill>
                  <a:latin typeface="Work Sans"/>
                  <a:ea typeface="Work Sans"/>
                  <a:cs typeface="Work Sans"/>
                  <a:sym typeface="Work Sans"/>
                </a:rPr>
                <a:t>sses</a:t>
              </a:r>
            </a:p>
          </p:txBody>
        </p:sp>
      </p:grpSp>
      <p:grpSp>
        <p:nvGrpSpPr>
          <p:cNvPr name="Group 25" id="25"/>
          <p:cNvGrpSpPr/>
          <p:nvPr/>
        </p:nvGrpSpPr>
        <p:grpSpPr>
          <a:xfrm rot="0">
            <a:off x="10734675" y="7381875"/>
            <a:ext cx="6216102" cy="1576493"/>
            <a:chOff x="0" y="0"/>
            <a:chExt cx="8288136" cy="2101990"/>
          </a:xfrm>
        </p:grpSpPr>
        <p:sp>
          <p:nvSpPr>
            <p:cNvPr name="TextBox 26" id="26"/>
            <p:cNvSpPr txBox="true"/>
            <p:nvPr/>
          </p:nvSpPr>
          <p:spPr>
            <a:xfrm rot="0">
              <a:off x="0" y="-9525"/>
              <a:ext cx="8288136" cy="606425"/>
            </a:xfrm>
            <a:prstGeom prst="rect">
              <a:avLst/>
            </a:prstGeom>
          </p:spPr>
          <p:txBody>
            <a:bodyPr anchor="t" rtlCol="false" tIns="0" lIns="0" bIns="0" rIns="0">
              <a:spAutoFit/>
            </a:bodyPr>
            <a:lstStyle/>
            <a:p>
              <a:pPr algn="l" marL="0" indent="0" lvl="0">
                <a:lnSpc>
                  <a:spcPts val="3554"/>
                </a:lnSpc>
                <a:spcBef>
                  <a:spcPct val="0"/>
                </a:spcBef>
              </a:pPr>
              <a:r>
                <a:rPr lang="en-US" b="true" sz="2962" spc="-162">
                  <a:solidFill>
                    <a:srgbClr val="A0C4FF"/>
                  </a:solidFill>
                  <a:latin typeface="Work Sans Semi-Bold"/>
                  <a:ea typeface="Work Sans Semi-Bold"/>
                  <a:cs typeface="Work Sans Semi-Bold"/>
                  <a:sym typeface="Work Sans Semi-Bold"/>
                </a:rPr>
                <a:t>E</a:t>
              </a:r>
              <a:r>
                <a:rPr lang="en-US" b="true" sz="2962" spc="-162" strike="noStrike" u="none">
                  <a:solidFill>
                    <a:srgbClr val="A0C4FF"/>
                  </a:solidFill>
                  <a:latin typeface="Work Sans Semi-Bold"/>
                  <a:ea typeface="Work Sans Semi-Bold"/>
                  <a:cs typeface="Work Sans Semi-Bold"/>
                  <a:sym typeface="Work Sans Semi-Bold"/>
                </a:rPr>
                <a:t>nviro</a:t>
              </a:r>
              <a:r>
                <a:rPr lang="en-US" b="true" sz="2962" spc="-162" strike="noStrike" u="none">
                  <a:solidFill>
                    <a:srgbClr val="A0C4FF"/>
                  </a:solidFill>
                  <a:latin typeface="Work Sans Semi-Bold"/>
                  <a:ea typeface="Work Sans Semi-Bold"/>
                  <a:cs typeface="Work Sans Semi-Bold"/>
                  <a:sym typeface="Work Sans Semi-Bold"/>
                </a:rPr>
                <a:t>n</a:t>
              </a:r>
              <a:r>
                <a:rPr lang="en-US" b="true" sz="2962" spc="-162" strike="noStrike" u="none">
                  <a:solidFill>
                    <a:srgbClr val="A0C4FF"/>
                  </a:solidFill>
                  <a:latin typeface="Work Sans Semi-Bold"/>
                  <a:ea typeface="Work Sans Semi-Bold"/>
                  <a:cs typeface="Work Sans Semi-Bold"/>
                  <a:sym typeface="Work Sans Semi-Bold"/>
                </a:rPr>
                <a:t>m</a:t>
              </a:r>
              <a:r>
                <a:rPr lang="en-US" b="true" sz="2962" spc="-162" strike="noStrike" u="none">
                  <a:solidFill>
                    <a:srgbClr val="A0C4FF"/>
                  </a:solidFill>
                  <a:latin typeface="Work Sans Semi-Bold"/>
                  <a:ea typeface="Work Sans Semi-Bold"/>
                  <a:cs typeface="Work Sans Semi-Bold"/>
                  <a:sym typeface="Work Sans Semi-Bold"/>
                </a:rPr>
                <a:t>ent</a:t>
              </a:r>
              <a:r>
                <a:rPr lang="en-US" b="true" sz="2962" spc="-162" strike="noStrike" u="none">
                  <a:solidFill>
                    <a:srgbClr val="A0C4FF"/>
                  </a:solidFill>
                  <a:latin typeface="Work Sans Semi-Bold"/>
                  <a:ea typeface="Work Sans Semi-Bold"/>
                  <a:cs typeface="Work Sans Semi-Bold"/>
                  <a:sym typeface="Work Sans Semi-Bold"/>
                </a:rPr>
                <a:t>a</a:t>
              </a:r>
              <a:r>
                <a:rPr lang="en-US" b="true" sz="2962" spc="-162" strike="noStrike" u="none">
                  <a:solidFill>
                    <a:srgbClr val="A0C4FF"/>
                  </a:solidFill>
                  <a:latin typeface="Work Sans Semi-Bold"/>
                  <a:ea typeface="Work Sans Semi-Bold"/>
                  <a:cs typeface="Work Sans Semi-Bold"/>
                  <a:sym typeface="Work Sans Semi-Bold"/>
                </a:rPr>
                <a:t>l</a:t>
              </a:r>
              <a:r>
                <a:rPr lang="en-US" b="true" sz="2962" spc="-162" strike="noStrike" u="none">
                  <a:solidFill>
                    <a:srgbClr val="A0C4FF"/>
                  </a:solidFill>
                  <a:latin typeface="Work Sans Semi-Bold"/>
                  <a:ea typeface="Work Sans Semi-Bold"/>
                  <a:cs typeface="Work Sans Semi-Bold"/>
                  <a:sym typeface="Work Sans Semi-Bold"/>
                </a:rPr>
                <a:t> </a:t>
              </a:r>
              <a:r>
                <a:rPr lang="en-US" b="true" sz="2962" spc="-162" strike="noStrike" u="none">
                  <a:solidFill>
                    <a:srgbClr val="A0C4FF"/>
                  </a:solidFill>
                  <a:latin typeface="Work Sans Semi-Bold"/>
                  <a:ea typeface="Work Sans Semi-Bold"/>
                  <a:cs typeface="Work Sans Semi-Bold"/>
                  <a:sym typeface="Work Sans Semi-Bold"/>
                </a:rPr>
                <a:t>S</a:t>
              </a:r>
              <a:r>
                <a:rPr lang="en-US" b="true" sz="2962" spc="-162" strike="noStrike" u="none">
                  <a:solidFill>
                    <a:srgbClr val="A0C4FF"/>
                  </a:solidFill>
                  <a:latin typeface="Work Sans Semi-Bold"/>
                  <a:ea typeface="Work Sans Semi-Bold"/>
                  <a:cs typeface="Work Sans Semi-Bold"/>
                  <a:sym typeface="Work Sans Semi-Bold"/>
                </a:rPr>
                <a:t>t</a:t>
              </a:r>
              <a:r>
                <a:rPr lang="en-US" b="true" sz="2962" spc="-162" strike="noStrike" u="none">
                  <a:solidFill>
                    <a:srgbClr val="A0C4FF"/>
                  </a:solidFill>
                  <a:latin typeface="Work Sans Semi-Bold"/>
                  <a:ea typeface="Work Sans Semi-Bold"/>
                  <a:cs typeface="Work Sans Semi-Bold"/>
                  <a:sym typeface="Work Sans Semi-Bold"/>
                </a:rPr>
                <a:t>ability:</a:t>
              </a:r>
            </a:p>
          </p:txBody>
        </p:sp>
        <p:sp>
          <p:nvSpPr>
            <p:cNvPr name="TextBox 27" id="27"/>
            <p:cNvSpPr txBox="true"/>
            <p:nvPr/>
          </p:nvSpPr>
          <p:spPr>
            <a:xfrm rot="0">
              <a:off x="0" y="835165"/>
              <a:ext cx="8288136" cy="1266825"/>
            </a:xfrm>
            <a:prstGeom prst="rect">
              <a:avLst/>
            </a:prstGeom>
          </p:spPr>
          <p:txBody>
            <a:bodyPr anchor="t" rtlCol="false" tIns="0" lIns="0" bIns="0" rIns="0">
              <a:spAutoFit/>
            </a:bodyPr>
            <a:lstStyle/>
            <a:p>
              <a:pPr algn="l" marL="0" indent="0" lvl="0">
                <a:lnSpc>
                  <a:spcPts val="2520"/>
                </a:lnSpc>
              </a:pPr>
              <a:r>
                <a:rPr lang="en-US" sz="2100" spc="-115">
                  <a:solidFill>
                    <a:srgbClr val="E0E0E0"/>
                  </a:solidFill>
                  <a:latin typeface="Work Sans"/>
                  <a:ea typeface="Work Sans"/>
                  <a:cs typeface="Work Sans"/>
                  <a:sym typeface="Work Sans"/>
                </a:rPr>
                <a:t> strong family relationships and having a father who </a:t>
              </a:r>
              <a:r>
                <a:rPr lang="en-US" sz="2100" spc="-115">
                  <a:solidFill>
                    <a:srgbClr val="E0E0E0"/>
                  </a:solidFill>
                  <a:latin typeface="Work Sans"/>
                  <a:ea typeface="Work Sans"/>
                  <a:cs typeface="Work Sans"/>
                  <a:sym typeface="Work Sans"/>
                </a:rPr>
                <a:t>is</a:t>
              </a:r>
              <a:r>
                <a:rPr lang="en-US" sz="2100" spc="-115">
                  <a:solidFill>
                    <a:srgbClr val="E0E0E0"/>
                  </a:solidFill>
                  <a:latin typeface="Work Sans"/>
                  <a:ea typeface="Work Sans"/>
                  <a:cs typeface="Work Sans"/>
                  <a:sym typeface="Work Sans"/>
                </a:rPr>
                <a:t> a </a:t>
              </a:r>
              <a:r>
                <a:rPr lang="en-US" sz="2100" spc="-115">
                  <a:solidFill>
                    <a:srgbClr val="E0E0E0"/>
                  </a:solidFill>
                  <a:latin typeface="Work Sans"/>
                  <a:ea typeface="Work Sans"/>
                  <a:cs typeface="Work Sans"/>
                  <a:sym typeface="Work Sans"/>
                </a:rPr>
                <a:t>t</a:t>
              </a:r>
              <a:r>
                <a:rPr lang="en-US" sz="2100" spc="-115">
                  <a:solidFill>
                    <a:srgbClr val="E0E0E0"/>
                  </a:solidFill>
                  <a:latin typeface="Work Sans"/>
                  <a:ea typeface="Work Sans"/>
                  <a:cs typeface="Work Sans"/>
                  <a:sym typeface="Work Sans"/>
                </a:rPr>
                <a:t>ea</a:t>
              </a:r>
              <a:r>
                <a:rPr lang="en-US" sz="2100" spc="-115">
                  <a:solidFill>
                    <a:srgbClr val="E0E0E0"/>
                  </a:solidFill>
                  <a:latin typeface="Work Sans"/>
                  <a:ea typeface="Work Sans"/>
                  <a:cs typeface="Work Sans"/>
                  <a:sym typeface="Work Sans"/>
                </a:rPr>
                <a:t>c</a:t>
              </a:r>
              <a:r>
                <a:rPr lang="en-US" sz="2100" spc="-115">
                  <a:solidFill>
                    <a:srgbClr val="E0E0E0"/>
                  </a:solidFill>
                  <a:latin typeface="Work Sans"/>
                  <a:ea typeface="Work Sans"/>
                  <a:cs typeface="Work Sans"/>
                  <a:sym typeface="Work Sans"/>
                </a:rPr>
                <a:t>her</a:t>
              </a:r>
              <a:r>
                <a:rPr lang="en-US" sz="2100" spc="-115">
                  <a:solidFill>
                    <a:srgbClr val="E0E0E0"/>
                  </a:solidFill>
                  <a:latin typeface="Work Sans"/>
                  <a:ea typeface="Work Sans"/>
                  <a:cs typeface="Work Sans"/>
                  <a:sym typeface="Work Sans"/>
                </a:rPr>
                <a:t> c</a:t>
              </a:r>
              <a:r>
                <a:rPr lang="en-US" sz="2100" spc="-115">
                  <a:solidFill>
                    <a:srgbClr val="E0E0E0"/>
                  </a:solidFill>
                  <a:latin typeface="Work Sans"/>
                  <a:ea typeface="Work Sans"/>
                  <a:cs typeface="Work Sans"/>
                  <a:sym typeface="Work Sans"/>
                </a:rPr>
                <a:t>re</a:t>
              </a:r>
              <a:r>
                <a:rPr lang="en-US" sz="2100" spc="-115">
                  <a:solidFill>
                    <a:srgbClr val="E0E0E0"/>
                  </a:solidFill>
                  <a:latin typeface="Work Sans"/>
                  <a:ea typeface="Work Sans"/>
                  <a:cs typeface="Work Sans"/>
                  <a:sym typeface="Work Sans"/>
                </a:rPr>
                <a:t>a</a:t>
              </a:r>
              <a:r>
                <a:rPr lang="en-US" sz="2100" spc="-115">
                  <a:solidFill>
                    <a:srgbClr val="E0E0E0"/>
                  </a:solidFill>
                  <a:latin typeface="Work Sans"/>
                  <a:ea typeface="Work Sans"/>
                  <a:cs typeface="Work Sans"/>
                  <a:sym typeface="Work Sans"/>
                </a:rPr>
                <a:t>t</a:t>
              </a:r>
              <a:r>
                <a:rPr lang="en-US" sz="2100" spc="-115">
                  <a:solidFill>
                    <a:srgbClr val="E0E0E0"/>
                  </a:solidFill>
                  <a:latin typeface="Work Sans"/>
                  <a:ea typeface="Work Sans"/>
                  <a:cs typeface="Work Sans"/>
                  <a:sym typeface="Work Sans"/>
                </a:rPr>
                <a:t>e</a:t>
              </a:r>
              <a:r>
                <a:rPr lang="en-US" sz="2100" spc="-115">
                  <a:solidFill>
                    <a:srgbClr val="E0E0E0"/>
                  </a:solidFill>
                  <a:latin typeface="Work Sans"/>
                  <a:ea typeface="Work Sans"/>
                  <a:cs typeface="Work Sans"/>
                  <a:sym typeface="Work Sans"/>
                </a:rPr>
                <a:t> the </a:t>
              </a:r>
              <a:r>
                <a:rPr lang="en-US" sz="2100" spc="-115">
                  <a:solidFill>
                    <a:srgbClr val="E0E0E0"/>
                  </a:solidFill>
                  <a:latin typeface="Work Sans"/>
                  <a:ea typeface="Work Sans"/>
                  <a:cs typeface="Work Sans"/>
                  <a:sym typeface="Work Sans"/>
                </a:rPr>
                <a:t>m</a:t>
              </a:r>
              <a:r>
                <a:rPr lang="en-US" sz="2100" spc="-115">
                  <a:solidFill>
                    <a:srgbClr val="E0E0E0"/>
                  </a:solidFill>
                  <a:latin typeface="Work Sans"/>
                  <a:ea typeface="Work Sans"/>
                  <a:cs typeface="Work Sans"/>
                  <a:sym typeface="Work Sans"/>
                </a:rPr>
                <a:t>ost stable env</a:t>
              </a:r>
              <a:r>
                <a:rPr lang="en-US" sz="2100" spc="-115">
                  <a:solidFill>
                    <a:srgbClr val="E0E0E0"/>
                  </a:solidFill>
                  <a:latin typeface="Work Sans"/>
                  <a:ea typeface="Work Sans"/>
                  <a:cs typeface="Work Sans"/>
                  <a:sym typeface="Work Sans"/>
                </a:rPr>
                <a:t>i</a:t>
              </a:r>
              <a:r>
                <a:rPr lang="en-US" sz="2100" spc="-115">
                  <a:solidFill>
                    <a:srgbClr val="E0E0E0"/>
                  </a:solidFill>
                  <a:latin typeface="Work Sans"/>
                  <a:ea typeface="Work Sans"/>
                  <a:cs typeface="Work Sans"/>
                  <a:sym typeface="Work Sans"/>
                </a:rPr>
                <a:t>ronments</a:t>
              </a:r>
              <a:r>
                <a:rPr lang="en-US" sz="2100" spc="-115">
                  <a:solidFill>
                    <a:srgbClr val="E0E0E0"/>
                  </a:solidFill>
                  <a:latin typeface="Work Sans"/>
                  <a:ea typeface="Work Sans"/>
                  <a:cs typeface="Work Sans"/>
                  <a:sym typeface="Work Sans"/>
                </a:rPr>
                <a:t> </a:t>
              </a:r>
              <a:r>
                <a:rPr lang="en-US" sz="2100" spc="-115">
                  <a:solidFill>
                    <a:srgbClr val="E0E0E0"/>
                  </a:solidFill>
                  <a:latin typeface="Work Sans"/>
                  <a:ea typeface="Work Sans"/>
                  <a:cs typeface="Work Sans"/>
                  <a:sym typeface="Work Sans"/>
                </a:rPr>
                <a:t>for rea</a:t>
              </a:r>
              <a:r>
                <a:rPr lang="en-US" sz="2100" spc="-115">
                  <a:solidFill>
                    <a:srgbClr val="E0E0E0"/>
                  </a:solidFill>
                  <a:latin typeface="Work Sans"/>
                  <a:ea typeface="Work Sans"/>
                  <a:cs typeface="Work Sans"/>
                  <a:sym typeface="Work Sans"/>
                </a:rPr>
                <a:t>ch</a:t>
              </a:r>
              <a:r>
                <a:rPr lang="en-US" sz="2100" spc="-115">
                  <a:solidFill>
                    <a:srgbClr val="E0E0E0"/>
                  </a:solidFill>
                  <a:latin typeface="Work Sans"/>
                  <a:ea typeface="Work Sans"/>
                  <a:cs typeface="Work Sans"/>
                  <a:sym typeface="Work Sans"/>
                </a:rPr>
                <a:t>ing peak fin</a:t>
              </a:r>
              <a:r>
                <a:rPr lang="en-US" sz="2100" spc="-115">
                  <a:solidFill>
                    <a:srgbClr val="E0E0E0"/>
                  </a:solidFill>
                  <a:latin typeface="Work Sans"/>
                  <a:ea typeface="Work Sans"/>
                  <a:cs typeface="Work Sans"/>
                  <a:sym typeface="Work Sans"/>
                </a:rPr>
                <a:t>al</a:t>
              </a:r>
              <a:r>
                <a:rPr lang="en-US" sz="2100" spc="-115">
                  <a:solidFill>
                    <a:srgbClr val="E0E0E0"/>
                  </a:solidFill>
                  <a:latin typeface="Work Sans"/>
                  <a:ea typeface="Work Sans"/>
                  <a:cs typeface="Work Sans"/>
                  <a:sym typeface="Work Sans"/>
                </a:rPr>
                <a:t> </a:t>
              </a:r>
              <a:r>
                <a:rPr lang="en-US" sz="2100" spc="-115">
                  <a:solidFill>
                    <a:srgbClr val="E0E0E0"/>
                  </a:solidFill>
                  <a:latin typeface="Work Sans"/>
                  <a:ea typeface="Work Sans"/>
                  <a:cs typeface="Work Sans"/>
                  <a:sym typeface="Work Sans"/>
                </a:rPr>
                <a:t>g</a:t>
              </a:r>
              <a:r>
                <a:rPr lang="en-US" sz="2100" spc="-115">
                  <a:solidFill>
                    <a:srgbClr val="E0E0E0"/>
                  </a:solidFill>
                  <a:latin typeface="Work Sans"/>
                  <a:ea typeface="Work Sans"/>
                  <a:cs typeface="Work Sans"/>
                  <a:sym typeface="Work Sans"/>
                </a:rPr>
                <a:t>rad</a:t>
              </a:r>
              <a:r>
                <a:rPr lang="en-US" sz="2100" spc="-115">
                  <a:solidFill>
                    <a:srgbClr val="E0E0E0"/>
                  </a:solidFill>
                  <a:latin typeface="Work Sans"/>
                  <a:ea typeface="Work Sans"/>
                  <a:cs typeface="Work Sans"/>
                  <a:sym typeface="Work Sans"/>
                </a:rPr>
                <a:t>es</a:t>
              </a:r>
              <a:r>
                <a:rPr lang="en-US" sz="2100" spc="-115">
                  <a:solidFill>
                    <a:srgbClr val="E0E0E0"/>
                  </a:solidFill>
                  <a:latin typeface="Work Sans"/>
                  <a:ea typeface="Work Sans"/>
                  <a:cs typeface="Work Sans"/>
                  <a:sym typeface="Work Sans"/>
                </a:rPr>
                <a:t>.</a:t>
              </a:r>
            </a:p>
          </p:txBody>
        </p:sp>
      </p:grpSp>
      <p:sp>
        <p:nvSpPr>
          <p:cNvPr name="TextBox 28" id="28"/>
          <p:cNvSpPr txBox="true"/>
          <p:nvPr/>
        </p:nvSpPr>
        <p:spPr>
          <a:xfrm rot="0">
            <a:off x="2105025" y="1641475"/>
            <a:ext cx="14077950" cy="898525"/>
          </a:xfrm>
          <a:prstGeom prst="rect">
            <a:avLst/>
          </a:prstGeom>
        </p:spPr>
        <p:txBody>
          <a:bodyPr anchor="t" rtlCol="false" tIns="0" lIns="0" bIns="0" rIns="0">
            <a:spAutoFit/>
          </a:bodyPr>
          <a:lstStyle/>
          <a:p>
            <a:pPr algn="l" marL="0" indent="0" lvl="0">
              <a:lnSpc>
                <a:spcPts val="6649"/>
              </a:lnSpc>
              <a:spcBef>
                <a:spcPct val="0"/>
              </a:spcBef>
            </a:pPr>
            <a:r>
              <a:rPr lang="en-US" b="true" sz="6999" spc="-384" strike="noStrike" u="none">
                <a:solidFill>
                  <a:srgbClr val="F5F5F5"/>
                </a:solidFill>
                <a:latin typeface="Work Sans Semi-Bold"/>
                <a:ea typeface="Work Sans Semi-Bold"/>
                <a:cs typeface="Work Sans Semi-Bold"/>
                <a:sym typeface="Work Sans Semi-Bold"/>
              </a:rPr>
              <a:t>Key Insights</a:t>
            </a:r>
          </a:p>
        </p:txBody>
      </p:sp>
      <p:sp>
        <p:nvSpPr>
          <p:cNvPr name="Freeform 29" id="29"/>
          <p:cNvSpPr/>
          <p:nvPr/>
        </p:nvSpPr>
        <p:spPr>
          <a:xfrm flipH="false" flipV="false" rot="0">
            <a:off x="1319620" y="4248150"/>
            <a:ext cx="460534" cy="460534"/>
          </a:xfrm>
          <a:custGeom>
            <a:avLst/>
            <a:gdLst/>
            <a:ahLst/>
            <a:cxnLst/>
            <a:rect r="r" b="b" t="t" l="l"/>
            <a:pathLst>
              <a:path h="460534" w="460534">
                <a:moveTo>
                  <a:pt x="0" y="0"/>
                </a:moveTo>
                <a:lnTo>
                  <a:pt x="460534" y="0"/>
                </a:lnTo>
                <a:lnTo>
                  <a:pt x="460534" y="460534"/>
                </a:lnTo>
                <a:lnTo>
                  <a:pt x="0" y="4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9969341" y="4248150"/>
            <a:ext cx="460534" cy="460534"/>
          </a:xfrm>
          <a:custGeom>
            <a:avLst/>
            <a:gdLst/>
            <a:ahLst/>
            <a:cxnLst/>
            <a:rect r="r" b="b" t="t" l="l"/>
            <a:pathLst>
              <a:path h="460534" w="460534">
                <a:moveTo>
                  <a:pt x="0" y="0"/>
                </a:moveTo>
                <a:lnTo>
                  <a:pt x="460534" y="0"/>
                </a:lnTo>
                <a:lnTo>
                  <a:pt x="460534" y="460534"/>
                </a:lnTo>
                <a:lnTo>
                  <a:pt x="0" y="4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1319620" y="7381875"/>
            <a:ext cx="460534" cy="460534"/>
          </a:xfrm>
          <a:custGeom>
            <a:avLst/>
            <a:gdLst/>
            <a:ahLst/>
            <a:cxnLst/>
            <a:rect r="r" b="b" t="t" l="l"/>
            <a:pathLst>
              <a:path h="460534" w="460534">
                <a:moveTo>
                  <a:pt x="0" y="0"/>
                </a:moveTo>
                <a:lnTo>
                  <a:pt x="460534" y="0"/>
                </a:lnTo>
                <a:lnTo>
                  <a:pt x="460534" y="460534"/>
                </a:lnTo>
                <a:lnTo>
                  <a:pt x="0" y="4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9969341" y="7381875"/>
            <a:ext cx="460534" cy="460534"/>
          </a:xfrm>
          <a:custGeom>
            <a:avLst/>
            <a:gdLst/>
            <a:ahLst/>
            <a:cxnLst/>
            <a:rect r="r" b="b" t="t" l="l"/>
            <a:pathLst>
              <a:path h="460534" w="460534">
                <a:moveTo>
                  <a:pt x="0" y="0"/>
                </a:moveTo>
                <a:lnTo>
                  <a:pt x="460534" y="0"/>
                </a:lnTo>
                <a:lnTo>
                  <a:pt x="460534" y="460534"/>
                </a:lnTo>
                <a:lnTo>
                  <a:pt x="0" y="4605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A1A2E"/>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2686050"/>
            <a:chOff x="0" y="0"/>
            <a:chExt cx="4987154" cy="790100"/>
          </a:xfrm>
        </p:grpSpPr>
        <p:sp>
          <p:nvSpPr>
            <p:cNvPr name="Freeform 3" id="3"/>
            <p:cNvSpPr/>
            <p:nvPr/>
          </p:nvSpPr>
          <p:spPr>
            <a:xfrm flipH="false" flipV="false" rot="0">
              <a:off x="0" y="0"/>
              <a:ext cx="4987156" cy="790100"/>
            </a:xfrm>
            <a:custGeom>
              <a:avLst/>
              <a:gdLst/>
              <a:ahLst/>
              <a:cxnLst/>
              <a:rect r="r" b="b" t="t" l="l"/>
              <a:pathLst>
                <a:path h="790100" w="4987156">
                  <a:moveTo>
                    <a:pt x="4640197" y="0"/>
                  </a:moveTo>
                  <a:lnTo>
                    <a:pt x="148415" y="0"/>
                  </a:lnTo>
                  <a:cubicBezTo>
                    <a:pt x="66448" y="0"/>
                    <a:pt x="0" y="66448"/>
                    <a:pt x="0" y="148415"/>
                  </a:cubicBezTo>
                  <a:lnTo>
                    <a:pt x="0" y="510707"/>
                  </a:lnTo>
                  <a:cubicBezTo>
                    <a:pt x="0" y="547218"/>
                    <a:pt x="13458" y="582448"/>
                    <a:pt x="37800" y="609659"/>
                  </a:cubicBezTo>
                  <a:lnTo>
                    <a:pt x="154967" y="740636"/>
                  </a:lnTo>
                  <a:cubicBezTo>
                    <a:pt x="183122" y="772111"/>
                    <a:pt x="223353" y="790101"/>
                    <a:pt x="265584" y="790100"/>
                  </a:cubicBezTo>
                  <a:lnTo>
                    <a:pt x="4838740" y="790100"/>
                  </a:lnTo>
                  <a:cubicBezTo>
                    <a:pt x="4878102" y="790100"/>
                    <a:pt x="4915853" y="774464"/>
                    <a:pt x="4943686" y="746630"/>
                  </a:cubicBezTo>
                  <a:cubicBezTo>
                    <a:pt x="4971519" y="718797"/>
                    <a:pt x="4987156" y="681047"/>
                    <a:pt x="4987156" y="641685"/>
                  </a:cubicBezTo>
                  <a:lnTo>
                    <a:pt x="4987156" y="366141"/>
                  </a:lnTo>
                  <a:cubicBezTo>
                    <a:pt x="4987156" y="329143"/>
                    <a:pt x="4973337" y="293478"/>
                    <a:pt x="4948407" y="266140"/>
                  </a:cubicBezTo>
                  <a:lnTo>
                    <a:pt x="4749864" y="48414"/>
                  </a:lnTo>
                  <a:cubicBezTo>
                    <a:pt x="4721742" y="17574"/>
                    <a:pt x="4681934" y="0"/>
                    <a:pt x="4640197" y="0"/>
                  </a:cubicBezTo>
                  <a:close/>
                </a:path>
              </a:pathLst>
            </a:custGeom>
            <a:solidFill>
              <a:srgbClr val="2D3655"/>
            </a:solidFill>
            <a:ln w="12700">
              <a:solidFill>
                <a:srgbClr val="000000"/>
              </a:solidFill>
            </a:ln>
          </p:spPr>
        </p:sp>
      </p:grpSp>
      <p:grpSp>
        <p:nvGrpSpPr>
          <p:cNvPr name="Group 4" id="4"/>
          <p:cNvGrpSpPr/>
          <p:nvPr/>
        </p:nvGrpSpPr>
        <p:grpSpPr>
          <a:xfrm rot="0">
            <a:off x="666750" y="3657600"/>
            <a:ext cx="8324850" cy="5962650"/>
            <a:chOff x="0" y="0"/>
            <a:chExt cx="1289737" cy="923771"/>
          </a:xfrm>
        </p:grpSpPr>
        <p:sp>
          <p:nvSpPr>
            <p:cNvPr name="Freeform 5" id="5"/>
            <p:cNvSpPr/>
            <p:nvPr/>
          </p:nvSpPr>
          <p:spPr>
            <a:xfrm flipH="false" flipV="false" rot="0">
              <a:off x="0" y="0"/>
              <a:ext cx="1289737" cy="923771"/>
            </a:xfrm>
            <a:custGeom>
              <a:avLst/>
              <a:gdLst/>
              <a:ahLst/>
              <a:cxnLst/>
              <a:rect r="r" b="b" t="t" l="l"/>
              <a:pathLst>
                <a:path h="923771" w="1289737">
                  <a:moveTo>
                    <a:pt x="37199" y="0"/>
                  </a:moveTo>
                  <a:lnTo>
                    <a:pt x="1252538" y="0"/>
                  </a:lnTo>
                  <a:cubicBezTo>
                    <a:pt x="1262404" y="0"/>
                    <a:pt x="1271866" y="3919"/>
                    <a:pt x="1278842" y="10895"/>
                  </a:cubicBezTo>
                  <a:cubicBezTo>
                    <a:pt x="1285818" y="17872"/>
                    <a:pt x="1289737" y="27333"/>
                    <a:pt x="1289737" y="37199"/>
                  </a:cubicBezTo>
                  <a:lnTo>
                    <a:pt x="1289737" y="886571"/>
                  </a:lnTo>
                  <a:cubicBezTo>
                    <a:pt x="1289737" y="896437"/>
                    <a:pt x="1285818" y="905899"/>
                    <a:pt x="1278842" y="912875"/>
                  </a:cubicBezTo>
                  <a:cubicBezTo>
                    <a:pt x="1271866" y="919851"/>
                    <a:pt x="1262404" y="923771"/>
                    <a:pt x="1252538" y="923771"/>
                  </a:cubicBezTo>
                  <a:lnTo>
                    <a:pt x="37199" y="923771"/>
                  </a:lnTo>
                  <a:cubicBezTo>
                    <a:pt x="27333" y="923771"/>
                    <a:pt x="17872" y="919851"/>
                    <a:pt x="10895" y="912875"/>
                  </a:cubicBezTo>
                  <a:cubicBezTo>
                    <a:pt x="3919" y="905899"/>
                    <a:pt x="0" y="896437"/>
                    <a:pt x="0" y="886571"/>
                  </a:cubicBezTo>
                  <a:lnTo>
                    <a:pt x="0" y="37199"/>
                  </a:lnTo>
                  <a:cubicBezTo>
                    <a:pt x="0" y="27333"/>
                    <a:pt x="3919" y="17872"/>
                    <a:pt x="10895" y="10895"/>
                  </a:cubicBezTo>
                  <a:cubicBezTo>
                    <a:pt x="17872" y="3919"/>
                    <a:pt x="27333" y="0"/>
                    <a:pt x="37199" y="0"/>
                  </a:cubicBezTo>
                  <a:close/>
                </a:path>
              </a:pathLst>
            </a:custGeom>
            <a:blipFill>
              <a:blip r:embed="rId2"/>
              <a:stretch>
                <a:fillRect l="-3853" t="0" r="-3853" b="0"/>
              </a:stretch>
            </a:blipFill>
          </p:spPr>
        </p:sp>
      </p:grpSp>
      <p:grpSp>
        <p:nvGrpSpPr>
          <p:cNvPr name="Group 6" id="6"/>
          <p:cNvGrpSpPr/>
          <p:nvPr/>
        </p:nvGrpSpPr>
        <p:grpSpPr>
          <a:xfrm rot="0">
            <a:off x="9296400" y="3518162"/>
            <a:ext cx="8324850" cy="5962650"/>
            <a:chOff x="0" y="0"/>
            <a:chExt cx="2192553" cy="1570410"/>
          </a:xfrm>
        </p:grpSpPr>
        <p:sp>
          <p:nvSpPr>
            <p:cNvPr name="Freeform 7" id="7"/>
            <p:cNvSpPr/>
            <p:nvPr/>
          </p:nvSpPr>
          <p:spPr>
            <a:xfrm flipH="false" flipV="false" rot="0">
              <a:off x="0" y="0"/>
              <a:ext cx="2192553" cy="1570410"/>
            </a:xfrm>
            <a:custGeom>
              <a:avLst/>
              <a:gdLst/>
              <a:ahLst/>
              <a:cxnLst/>
              <a:rect r="r" b="b" t="t" l="l"/>
              <a:pathLst>
                <a:path h="1570410" w="2192553">
                  <a:moveTo>
                    <a:pt x="37199" y="0"/>
                  </a:moveTo>
                  <a:lnTo>
                    <a:pt x="2155354" y="0"/>
                  </a:lnTo>
                  <a:cubicBezTo>
                    <a:pt x="2165220" y="0"/>
                    <a:pt x="2174682" y="3919"/>
                    <a:pt x="2181658" y="10895"/>
                  </a:cubicBezTo>
                  <a:cubicBezTo>
                    <a:pt x="2188634" y="17872"/>
                    <a:pt x="2192553" y="27333"/>
                    <a:pt x="2192553" y="37199"/>
                  </a:cubicBezTo>
                  <a:lnTo>
                    <a:pt x="2192553" y="1533211"/>
                  </a:lnTo>
                  <a:cubicBezTo>
                    <a:pt x="2192553" y="1543077"/>
                    <a:pt x="2188634" y="1552538"/>
                    <a:pt x="2181658" y="1559514"/>
                  </a:cubicBezTo>
                  <a:cubicBezTo>
                    <a:pt x="2174682" y="1566491"/>
                    <a:pt x="2165220" y="1570410"/>
                    <a:pt x="2155354" y="1570410"/>
                  </a:cubicBezTo>
                  <a:lnTo>
                    <a:pt x="37199" y="1570410"/>
                  </a:lnTo>
                  <a:cubicBezTo>
                    <a:pt x="27333" y="1570410"/>
                    <a:pt x="17872" y="1566491"/>
                    <a:pt x="10895" y="1559514"/>
                  </a:cubicBezTo>
                  <a:cubicBezTo>
                    <a:pt x="3919" y="1552538"/>
                    <a:pt x="0" y="1543077"/>
                    <a:pt x="0" y="1533211"/>
                  </a:cubicBezTo>
                  <a:lnTo>
                    <a:pt x="0" y="37199"/>
                  </a:lnTo>
                  <a:cubicBezTo>
                    <a:pt x="0" y="27333"/>
                    <a:pt x="3919" y="17872"/>
                    <a:pt x="10895" y="10895"/>
                  </a:cubicBezTo>
                  <a:cubicBezTo>
                    <a:pt x="17872" y="3919"/>
                    <a:pt x="27333" y="0"/>
                    <a:pt x="37199" y="0"/>
                  </a:cubicBezTo>
                  <a:close/>
                </a:path>
              </a:pathLst>
            </a:custGeom>
            <a:solidFill>
              <a:srgbClr val="2D4A79"/>
            </a:solidFill>
          </p:spPr>
        </p:sp>
        <p:sp>
          <p:nvSpPr>
            <p:cNvPr name="TextBox 8" id="8"/>
            <p:cNvSpPr txBox="true"/>
            <p:nvPr/>
          </p:nvSpPr>
          <p:spPr>
            <a:xfrm>
              <a:off x="0" y="-57150"/>
              <a:ext cx="2192553" cy="1627560"/>
            </a:xfrm>
            <a:prstGeom prst="rect">
              <a:avLst/>
            </a:prstGeom>
          </p:spPr>
          <p:txBody>
            <a:bodyPr anchor="ctr" rtlCol="false" tIns="50800" lIns="50800" bIns="50800" rIns="50800"/>
            <a:lstStyle/>
            <a:p>
              <a:pPr algn="ctr">
                <a:lnSpc>
                  <a:spcPts val="3359"/>
                </a:lnSpc>
              </a:pPr>
            </a:p>
          </p:txBody>
        </p:sp>
      </p:grpSp>
      <p:sp>
        <p:nvSpPr>
          <p:cNvPr name="Freeform 9" id="9"/>
          <p:cNvSpPr/>
          <p:nvPr/>
        </p:nvSpPr>
        <p:spPr>
          <a:xfrm flipH="false" flipV="false" rot="0">
            <a:off x="9969341" y="4248150"/>
            <a:ext cx="460534" cy="460534"/>
          </a:xfrm>
          <a:custGeom>
            <a:avLst/>
            <a:gdLst/>
            <a:ahLst/>
            <a:cxnLst/>
            <a:rect r="r" b="b" t="t" l="l"/>
            <a:pathLst>
              <a:path h="460534" w="460534">
                <a:moveTo>
                  <a:pt x="0" y="0"/>
                </a:moveTo>
                <a:lnTo>
                  <a:pt x="460534" y="0"/>
                </a:lnTo>
                <a:lnTo>
                  <a:pt x="460534" y="460534"/>
                </a:lnTo>
                <a:lnTo>
                  <a:pt x="0" y="460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969341" y="7340794"/>
            <a:ext cx="460534" cy="460534"/>
          </a:xfrm>
          <a:custGeom>
            <a:avLst/>
            <a:gdLst/>
            <a:ahLst/>
            <a:cxnLst/>
            <a:rect r="r" b="b" t="t" l="l"/>
            <a:pathLst>
              <a:path h="460534" w="460534">
                <a:moveTo>
                  <a:pt x="0" y="0"/>
                </a:moveTo>
                <a:lnTo>
                  <a:pt x="460534" y="0"/>
                </a:lnTo>
                <a:lnTo>
                  <a:pt x="460534" y="460534"/>
                </a:lnTo>
                <a:lnTo>
                  <a:pt x="0" y="46053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1" id="11"/>
          <p:cNvSpPr txBox="true"/>
          <p:nvPr/>
        </p:nvSpPr>
        <p:spPr>
          <a:xfrm rot="0">
            <a:off x="1320434" y="1570221"/>
            <a:ext cx="13424266" cy="1035051"/>
          </a:xfrm>
          <a:prstGeom prst="rect">
            <a:avLst/>
          </a:prstGeom>
        </p:spPr>
        <p:txBody>
          <a:bodyPr anchor="t" rtlCol="false" tIns="0" lIns="0" bIns="0" rIns="0">
            <a:spAutoFit/>
          </a:bodyPr>
          <a:lstStyle/>
          <a:p>
            <a:pPr algn="l" marL="0" indent="0" lvl="0">
              <a:lnSpc>
                <a:spcPts val="7600"/>
              </a:lnSpc>
            </a:pPr>
            <a:r>
              <a:rPr lang="en-US" b="true" sz="8000" spc="-440">
                <a:solidFill>
                  <a:srgbClr val="F5F5F5"/>
                </a:solidFill>
                <a:latin typeface="Work Sans Semi-Bold"/>
                <a:ea typeface="Work Sans Semi-Bold"/>
                <a:cs typeface="Work Sans Semi-Bold"/>
                <a:sym typeface="Work Sans Semi-Bold"/>
              </a:rPr>
              <a:t>Thank You!</a:t>
            </a:r>
          </a:p>
        </p:txBody>
      </p:sp>
      <p:grpSp>
        <p:nvGrpSpPr>
          <p:cNvPr name="Group 12" id="12"/>
          <p:cNvGrpSpPr/>
          <p:nvPr/>
        </p:nvGrpSpPr>
        <p:grpSpPr>
          <a:xfrm rot="0">
            <a:off x="10734675" y="4248150"/>
            <a:ext cx="5448300" cy="855345"/>
            <a:chOff x="0" y="0"/>
            <a:chExt cx="7264400" cy="1140460"/>
          </a:xfrm>
        </p:grpSpPr>
        <p:sp>
          <p:nvSpPr>
            <p:cNvPr name="TextBox 13" id="13"/>
            <p:cNvSpPr txBox="true"/>
            <p:nvPr/>
          </p:nvSpPr>
          <p:spPr>
            <a:xfrm rot="0">
              <a:off x="0" y="-19050"/>
              <a:ext cx="7264400" cy="628650"/>
            </a:xfrm>
            <a:prstGeom prst="rect">
              <a:avLst/>
            </a:prstGeom>
          </p:spPr>
          <p:txBody>
            <a:bodyPr anchor="t" rtlCol="false" tIns="0" lIns="0" bIns="0" rIns="0">
              <a:spAutoFit/>
            </a:bodyPr>
            <a:lstStyle/>
            <a:p>
              <a:pPr algn="l" marL="0" indent="0" lvl="0">
                <a:lnSpc>
                  <a:spcPts val="3600"/>
                </a:lnSpc>
                <a:spcBef>
                  <a:spcPct val="0"/>
                </a:spcBef>
              </a:pPr>
              <a:r>
                <a:rPr lang="en-US" b="true" sz="3000" spc="-165" strike="noStrike" u="none">
                  <a:solidFill>
                    <a:srgbClr val="F5F5F5"/>
                  </a:solidFill>
                  <a:latin typeface="Work Sans Semi-Bold"/>
                  <a:ea typeface="Work Sans Semi-Bold"/>
                  <a:cs typeface="Work Sans Semi-Bold"/>
                  <a:sym typeface="Work Sans Semi-Bold"/>
                </a:rPr>
                <a:t>Email</a:t>
              </a:r>
            </a:p>
          </p:txBody>
        </p:sp>
        <p:sp>
          <p:nvSpPr>
            <p:cNvPr name="TextBox 14" id="14"/>
            <p:cNvSpPr txBox="true"/>
            <p:nvPr/>
          </p:nvSpPr>
          <p:spPr>
            <a:xfrm rot="0">
              <a:off x="0" y="668655"/>
              <a:ext cx="7264400" cy="471805"/>
            </a:xfrm>
            <a:prstGeom prst="rect">
              <a:avLst/>
            </a:prstGeom>
          </p:spPr>
          <p:txBody>
            <a:bodyPr anchor="t" rtlCol="false" tIns="0" lIns="0" bIns="0" rIns="0">
              <a:spAutoFit/>
            </a:bodyPr>
            <a:lstStyle/>
            <a:p>
              <a:pPr algn="l" marL="0" indent="0" lvl="0">
                <a:lnSpc>
                  <a:spcPts val="2940"/>
                </a:lnSpc>
                <a:spcBef>
                  <a:spcPct val="0"/>
                </a:spcBef>
              </a:pPr>
              <a:r>
                <a:rPr lang="en-US" sz="2100" spc="-115" strike="noStrike" u="none">
                  <a:solidFill>
                    <a:srgbClr val="E0E0E0"/>
                  </a:solidFill>
                  <a:latin typeface="Work Sans"/>
                  <a:ea typeface="Work Sans"/>
                  <a:cs typeface="Work Sans"/>
                  <a:sym typeface="Work Sans"/>
                </a:rPr>
                <a:t>marco782005@gmail.com</a:t>
              </a:r>
            </a:p>
          </p:txBody>
        </p:sp>
      </p:grpSp>
      <p:grpSp>
        <p:nvGrpSpPr>
          <p:cNvPr name="Group 15" id="15"/>
          <p:cNvGrpSpPr/>
          <p:nvPr/>
        </p:nvGrpSpPr>
        <p:grpSpPr>
          <a:xfrm rot="0">
            <a:off x="10734675" y="7340794"/>
            <a:ext cx="5448300" cy="1226820"/>
            <a:chOff x="0" y="0"/>
            <a:chExt cx="7264400" cy="1635760"/>
          </a:xfrm>
        </p:grpSpPr>
        <p:sp>
          <p:nvSpPr>
            <p:cNvPr name="TextBox 16" id="16"/>
            <p:cNvSpPr txBox="true"/>
            <p:nvPr/>
          </p:nvSpPr>
          <p:spPr>
            <a:xfrm rot="0">
              <a:off x="0" y="-19050"/>
              <a:ext cx="7264400" cy="628650"/>
            </a:xfrm>
            <a:prstGeom prst="rect">
              <a:avLst/>
            </a:prstGeom>
          </p:spPr>
          <p:txBody>
            <a:bodyPr anchor="t" rtlCol="false" tIns="0" lIns="0" bIns="0" rIns="0">
              <a:spAutoFit/>
            </a:bodyPr>
            <a:lstStyle/>
            <a:p>
              <a:pPr algn="l" marL="0" indent="0" lvl="0">
                <a:lnSpc>
                  <a:spcPts val="3600"/>
                </a:lnSpc>
                <a:spcBef>
                  <a:spcPct val="0"/>
                </a:spcBef>
              </a:pPr>
              <a:r>
                <a:rPr lang="en-US" b="true" sz="3000" spc="-165">
                  <a:solidFill>
                    <a:srgbClr val="F5F5F5"/>
                  </a:solidFill>
                  <a:latin typeface="Work Sans Semi-Bold"/>
                  <a:ea typeface="Work Sans Semi-Bold"/>
                  <a:cs typeface="Work Sans Semi-Bold"/>
                  <a:sym typeface="Work Sans Semi-Bold"/>
                </a:rPr>
                <a:t>linkedin</a:t>
              </a:r>
            </a:p>
          </p:txBody>
        </p:sp>
        <p:sp>
          <p:nvSpPr>
            <p:cNvPr name="TextBox 17" id="17"/>
            <p:cNvSpPr txBox="true"/>
            <p:nvPr/>
          </p:nvSpPr>
          <p:spPr>
            <a:xfrm rot="0">
              <a:off x="0" y="668655"/>
              <a:ext cx="7264400" cy="967105"/>
            </a:xfrm>
            <a:prstGeom prst="rect">
              <a:avLst/>
            </a:prstGeom>
          </p:spPr>
          <p:txBody>
            <a:bodyPr anchor="t" rtlCol="false" tIns="0" lIns="0" bIns="0" rIns="0">
              <a:spAutoFit/>
            </a:bodyPr>
            <a:lstStyle/>
            <a:p>
              <a:pPr algn="l" marL="0" indent="0" lvl="0">
                <a:lnSpc>
                  <a:spcPts val="2940"/>
                </a:lnSpc>
                <a:spcBef>
                  <a:spcPct val="0"/>
                </a:spcBef>
              </a:pPr>
              <a:r>
                <a:rPr lang="en-US" sz="2100" spc="-115">
                  <a:solidFill>
                    <a:srgbClr val="E0E0E0"/>
                  </a:solidFill>
                  <a:latin typeface="Work Sans"/>
                  <a:ea typeface="Work Sans"/>
                  <a:cs typeface="Work Sans"/>
                  <a:sym typeface="Work Sans"/>
                </a:rPr>
                <a:t>https://www.linkedin.com/in/marco-raafat-714885304/</a:t>
              </a:r>
            </a:p>
          </p:txBody>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16213E"/>
        </a:solidFill>
      </p:bgPr>
    </p:bg>
    <p:spTree>
      <p:nvGrpSpPr>
        <p:cNvPr id="1" name=""/>
        <p:cNvGrpSpPr/>
        <p:nvPr/>
      </p:nvGrpSpPr>
      <p:grpSpPr>
        <a:xfrm>
          <a:off x="0" y="0"/>
          <a:ext cx="0" cy="0"/>
          <a:chOff x="0" y="0"/>
          <a:chExt cx="0" cy="0"/>
        </a:xfrm>
      </p:grpSpPr>
      <p:grpSp>
        <p:nvGrpSpPr>
          <p:cNvPr name="Group 2" id="2"/>
          <p:cNvGrpSpPr/>
          <p:nvPr/>
        </p:nvGrpSpPr>
        <p:grpSpPr>
          <a:xfrm rot="0">
            <a:off x="666750" y="666750"/>
            <a:ext cx="16954500" cy="8953500"/>
            <a:chOff x="0" y="0"/>
            <a:chExt cx="3299803" cy="1742593"/>
          </a:xfrm>
        </p:grpSpPr>
        <p:sp>
          <p:nvSpPr>
            <p:cNvPr name="Freeform 3" id="3"/>
            <p:cNvSpPr/>
            <p:nvPr/>
          </p:nvSpPr>
          <p:spPr>
            <a:xfrm flipH="false" flipV="false" rot="0">
              <a:off x="0" y="0"/>
              <a:ext cx="3299803" cy="1742587"/>
            </a:xfrm>
            <a:custGeom>
              <a:avLst/>
              <a:gdLst/>
              <a:ahLst/>
              <a:cxnLst/>
              <a:rect r="r" b="b" t="t" l="l"/>
              <a:pathLst>
                <a:path h="1742587" w="3299803">
                  <a:moveTo>
                    <a:pt x="965120" y="1606277"/>
                  </a:moveTo>
                  <a:cubicBezTo>
                    <a:pt x="983327" y="1585924"/>
                    <a:pt x="1009342" y="1574291"/>
                    <a:pt x="1036650" y="1574291"/>
                  </a:cubicBezTo>
                  <a:lnTo>
                    <a:pt x="3213538" y="1574626"/>
                  </a:lnTo>
                  <a:cubicBezTo>
                    <a:pt x="3236413" y="1574639"/>
                    <a:pt x="3258355" y="1565561"/>
                    <a:pt x="3274534" y="1549390"/>
                  </a:cubicBezTo>
                  <a:cubicBezTo>
                    <a:pt x="3290713" y="1533220"/>
                    <a:pt x="3299803" y="1511283"/>
                    <a:pt x="3299803" y="1488408"/>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656375"/>
                  </a:lnTo>
                  <a:cubicBezTo>
                    <a:pt x="4" y="1703990"/>
                    <a:pt x="38604" y="1742587"/>
                    <a:pt x="86219" y="1742587"/>
                  </a:cubicBezTo>
                  <a:lnTo>
                    <a:pt x="804624" y="1742587"/>
                  </a:lnTo>
                  <a:cubicBezTo>
                    <a:pt x="829157" y="1742588"/>
                    <a:pt x="852529" y="1732137"/>
                    <a:pt x="868886" y="1713853"/>
                  </a:cubicBezTo>
                  <a:close/>
                </a:path>
              </a:pathLst>
            </a:custGeom>
            <a:solidFill>
              <a:srgbClr val="2D4A79"/>
            </a:solidFill>
            <a:ln w="12700">
              <a:solidFill>
                <a:srgbClr val="000000"/>
              </a:solidFill>
            </a:ln>
          </p:spPr>
        </p:sp>
      </p:grpSp>
      <p:grpSp>
        <p:nvGrpSpPr>
          <p:cNvPr name="Group 4" id="4"/>
          <p:cNvGrpSpPr/>
          <p:nvPr/>
        </p:nvGrpSpPr>
        <p:grpSpPr>
          <a:xfrm rot="0">
            <a:off x="2181604" y="1204732"/>
            <a:ext cx="20925954" cy="7556744"/>
            <a:chOff x="0" y="0"/>
            <a:chExt cx="27901272" cy="10075659"/>
          </a:xfrm>
        </p:grpSpPr>
        <p:sp>
          <p:nvSpPr>
            <p:cNvPr name="TextBox 5" id="5"/>
            <p:cNvSpPr txBox="true"/>
            <p:nvPr/>
          </p:nvSpPr>
          <p:spPr>
            <a:xfrm rot="0">
              <a:off x="408421" y="209550"/>
              <a:ext cx="27492851" cy="2103965"/>
            </a:xfrm>
            <a:prstGeom prst="rect">
              <a:avLst/>
            </a:prstGeom>
          </p:spPr>
          <p:txBody>
            <a:bodyPr anchor="t" rtlCol="false" tIns="0" lIns="0" bIns="0" rIns="0">
              <a:spAutoFit/>
            </a:bodyPr>
            <a:lstStyle/>
            <a:p>
              <a:pPr algn="l" marL="0" indent="0" lvl="0">
                <a:lnSpc>
                  <a:spcPts val="11419"/>
                </a:lnSpc>
              </a:pPr>
              <a:r>
                <a:rPr lang="en-US" b="true" sz="11419" spc="-628">
                  <a:solidFill>
                    <a:srgbClr val="F5F5F5"/>
                  </a:solidFill>
                  <a:latin typeface="Work Sans Semi-Bold"/>
                  <a:ea typeface="Work Sans Semi-Bold"/>
                  <a:cs typeface="Work Sans Semi-Bold"/>
                  <a:sym typeface="Work Sans Semi-Bold"/>
                </a:rPr>
                <a:t>About Dataset</a:t>
              </a:r>
            </a:p>
          </p:txBody>
        </p:sp>
        <p:sp>
          <p:nvSpPr>
            <p:cNvPr name="TextBox 6" id="6"/>
            <p:cNvSpPr txBox="true"/>
            <p:nvPr/>
          </p:nvSpPr>
          <p:spPr>
            <a:xfrm rot="0">
              <a:off x="408421" y="2884971"/>
              <a:ext cx="27492851" cy="1003991"/>
            </a:xfrm>
            <a:prstGeom prst="rect">
              <a:avLst/>
            </a:prstGeom>
          </p:spPr>
          <p:txBody>
            <a:bodyPr anchor="t" rtlCol="false" tIns="0" lIns="0" bIns="0" rIns="0">
              <a:spAutoFit/>
            </a:bodyPr>
            <a:lstStyle/>
            <a:p>
              <a:pPr algn="l" marL="0" indent="0" lvl="0">
                <a:lnSpc>
                  <a:spcPts val="5872"/>
                </a:lnSpc>
                <a:spcBef>
                  <a:spcPct val="0"/>
                </a:spcBef>
              </a:pPr>
              <a:r>
                <a:rPr lang="en-US" b="true" sz="4894" spc="-269" strike="noStrike" u="none">
                  <a:solidFill>
                    <a:srgbClr val="F5F5F5"/>
                  </a:solidFill>
                  <a:latin typeface="Work Sans Semi-Bold"/>
                  <a:ea typeface="Work Sans Semi-Bold"/>
                  <a:cs typeface="Work Sans Semi-Bold"/>
                  <a:sym typeface="Work Sans Semi-Bold"/>
                </a:rPr>
                <a:t>A </a:t>
              </a:r>
              <a:r>
                <a:rPr lang="en-US" b="true" sz="4894" spc="-269" strike="noStrike" u="none">
                  <a:solidFill>
                    <a:srgbClr val="F5F5F5"/>
                  </a:solidFill>
                  <a:latin typeface="Work Sans Semi-Bold"/>
                  <a:ea typeface="Work Sans Semi-Bold"/>
                  <a:cs typeface="Work Sans Semi-Bold"/>
                  <a:sym typeface="Work Sans Semi-Bold"/>
                </a:rPr>
                <a:t>compreh</a:t>
              </a:r>
              <a:r>
                <a:rPr lang="en-US" b="true" sz="4894" spc="-269" strike="noStrike" u="none">
                  <a:solidFill>
                    <a:srgbClr val="F5F5F5"/>
                  </a:solidFill>
                  <a:latin typeface="Work Sans Semi-Bold"/>
                  <a:ea typeface="Work Sans Semi-Bold"/>
                  <a:cs typeface="Work Sans Semi-Bold"/>
                  <a:sym typeface="Work Sans Semi-Bold"/>
                </a:rPr>
                <a:t>en</a:t>
              </a:r>
              <a:r>
                <a:rPr lang="en-US" b="true" sz="4894" spc="-269" strike="noStrike" u="none">
                  <a:solidFill>
                    <a:srgbClr val="F5F5F5"/>
                  </a:solidFill>
                  <a:latin typeface="Work Sans Semi-Bold"/>
                  <a:ea typeface="Work Sans Semi-Bold"/>
                  <a:cs typeface="Work Sans Semi-Bold"/>
                  <a:sym typeface="Work Sans Semi-Bold"/>
                </a:rPr>
                <a:t>sive</a:t>
              </a:r>
              <a:r>
                <a:rPr lang="en-US" b="true" sz="4894" spc="-269" strike="noStrike" u="none">
                  <a:solidFill>
                    <a:srgbClr val="F5F5F5"/>
                  </a:solidFill>
                  <a:latin typeface="Work Sans Semi-Bold"/>
                  <a:ea typeface="Work Sans Semi-Bold"/>
                  <a:cs typeface="Work Sans Semi-Bold"/>
                  <a:sym typeface="Work Sans Semi-Bold"/>
                </a:rPr>
                <a:t> </a:t>
              </a:r>
              <a:r>
                <a:rPr lang="en-US" b="true" sz="4894" spc="-269" strike="noStrike" u="none">
                  <a:solidFill>
                    <a:srgbClr val="F5F5F5"/>
                  </a:solidFill>
                  <a:latin typeface="Work Sans Semi-Bold"/>
                  <a:ea typeface="Work Sans Semi-Bold"/>
                  <a:cs typeface="Work Sans Semi-Bold"/>
                  <a:sym typeface="Work Sans Semi-Bold"/>
                </a:rPr>
                <a:t>d</a:t>
              </a:r>
              <a:r>
                <a:rPr lang="en-US" b="true" sz="4894" spc="-269" strike="noStrike" u="none">
                  <a:solidFill>
                    <a:srgbClr val="F5F5F5"/>
                  </a:solidFill>
                  <a:latin typeface="Work Sans Semi-Bold"/>
                  <a:ea typeface="Work Sans Semi-Bold"/>
                  <a:cs typeface="Work Sans Semi-Bold"/>
                  <a:sym typeface="Work Sans Semi-Bold"/>
                </a:rPr>
                <a:t>ata</a:t>
              </a:r>
              <a:r>
                <a:rPr lang="en-US" b="true" sz="4894" spc="-269" strike="noStrike" u="none">
                  <a:solidFill>
                    <a:srgbClr val="F5F5F5"/>
                  </a:solidFill>
                  <a:latin typeface="Work Sans Semi-Bold"/>
                  <a:ea typeface="Work Sans Semi-Bold"/>
                  <a:cs typeface="Work Sans Semi-Bold"/>
                  <a:sym typeface="Work Sans Semi-Bold"/>
                </a:rPr>
                <a:t>set</a:t>
              </a:r>
              <a:r>
                <a:rPr lang="en-US" b="true" sz="4894" spc="-269" strike="noStrike" u="none">
                  <a:solidFill>
                    <a:srgbClr val="F5F5F5"/>
                  </a:solidFill>
                  <a:latin typeface="Work Sans Semi-Bold"/>
                  <a:ea typeface="Work Sans Semi-Bold"/>
                  <a:cs typeface="Work Sans Semi-Bold"/>
                  <a:sym typeface="Work Sans Semi-Bold"/>
                </a:rPr>
                <a:t> </a:t>
              </a:r>
              <a:r>
                <a:rPr lang="en-US" b="true" sz="4894" spc="-269" strike="noStrike" u="none">
                  <a:solidFill>
                    <a:srgbClr val="F5F5F5"/>
                  </a:solidFill>
                  <a:latin typeface="Work Sans Semi-Bold"/>
                  <a:ea typeface="Work Sans Semi-Bold"/>
                  <a:cs typeface="Work Sans Semi-Bold"/>
                  <a:sym typeface="Work Sans Semi-Bold"/>
                </a:rPr>
                <a:t>c</a:t>
              </a:r>
              <a:r>
                <a:rPr lang="en-US" b="true" sz="4894" spc="-269" strike="noStrike" u="none">
                  <a:solidFill>
                    <a:srgbClr val="F5F5F5"/>
                  </a:solidFill>
                  <a:latin typeface="Work Sans Semi-Bold"/>
                  <a:ea typeface="Work Sans Semi-Bold"/>
                  <a:cs typeface="Work Sans Semi-Bold"/>
                  <a:sym typeface="Work Sans Semi-Bold"/>
                </a:rPr>
                <a:t>o</a:t>
              </a:r>
              <a:r>
                <a:rPr lang="en-US" b="true" sz="4894" spc="-269" strike="noStrike" u="none">
                  <a:solidFill>
                    <a:srgbClr val="F5F5F5"/>
                  </a:solidFill>
                  <a:latin typeface="Work Sans Semi-Bold"/>
                  <a:ea typeface="Work Sans Semi-Bold"/>
                  <a:cs typeface="Work Sans Semi-Bold"/>
                  <a:sym typeface="Work Sans Semi-Bold"/>
                </a:rPr>
                <a:t>ve</a:t>
              </a:r>
              <a:r>
                <a:rPr lang="en-US" b="true" sz="4894" spc="-269" strike="noStrike" u="none">
                  <a:solidFill>
                    <a:srgbClr val="F5F5F5"/>
                  </a:solidFill>
                  <a:latin typeface="Work Sans Semi-Bold"/>
                  <a:ea typeface="Work Sans Semi-Bold"/>
                  <a:cs typeface="Work Sans Semi-Bold"/>
                  <a:sym typeface="Work Sans Semi-Bold"/>
                </a:rPr>
                <a:t>ri</a:t>
              </a:r>
              <a:r>
                <a:rPr lang="en-US" b="true" sz="4894" spc="-269" strike="noStrike" u="none">
                  <a:solidFill>
                    <a:srgbClr val="F5F5F5"/>
                  </a:solidFill>
                  <a:latin typeface="Work Sans Semi-Bold"/>
                  <a:ea typeface="Work Sans Semi-Bold"/>
                  <a:cs typeface="Work Sans Semi-Bold"/>
                  <a:sym typeface="Work Sans Semi-Bold"/>
                </a:rPr>
                <a:t>n</a:t>
              </a:r>
              <a:r>
                <a:rPr lang="en-US" b="true" sz="4894" spc="-269" strike="noStrike" u="none">
                  <a:solidFill>
                    <a:srgbClr val="F5F5F5"/>
                  </a:solidFill>
                  <a:latin typeface="Work Sans Semi-Bold"/>
                  <a:ea typeface="Work Sans Semi-Bold"/>
                  <a:cs typeface="Work Sans Semi-Bold"/>
                  <a:sym typeface="Work Sans Semi-Bold"/>
                </a:rPr>
                <a:t>g</a:t>
              </a:r>
              <a:r>
                <a:rPr lang="en-US" b="true" sz="4894" spc="-269" strike="noStrike" u="none">
                  <a:solidFill>
                    <a:srgbClr val="F5F5F5"/>
                  </a:solidFill>
                  <a:latin typeface="Work Sans Semi-Bold"/>
                  <a:ea typeface="Work Sans Semi-Bold"/>
                  <a:cs typeface="Work Sans Semi-Bold"/>
                  <a:sym typeface="Work Sans Semi-Bold"/>
                </a:rPr>
                <a:t>:</a:t>
              </a:r>
            </a:p>
          </p:txBody>
        </p:sp>
        <p:sp>
          <p:nvSpPr>
            <p:cNvPr name="TextBox 7" id="7"/>
            <p:cNvSpPr txBox="true"/>
            <p:nvPr/>
          </p:nvSpPr>
          <p:spPr>
            <a:xfrm rot="0">
              <a:off x="0" y="4430967"/>
              <a:ext cx="20383515" cy="5644692"/>
            </a:xfrm>
            <a:prstGeom prst="rect">
              <a:avLst/>
            </a:prstGeom>
          </p:spPr>
          <p:txBody>
            <a:bodyPr anchor="t" rtlCol="false" tIns="0" lIns="0" bIns="0" rIns="0">
              <a:spAutoFit/>
            </a:bodyPr>
            <a:lstStyle/>
            <a:p>
              <a:pPr algn="l" marL="803191" indent="-401596" lvl="1">
                <a:lnSpc>
                  <a:spcPts val="4836"/>
                </a:lnSpc>
                <a:buFont typeface="Arial"/>
                <a:buChar char="•"/>
              </a:pPr>
              <a:r>
                <a:rPr lang="en-US" sz="3720" spc="-204">
                  <a:solidFill>
                    <a:srgbClr val="E0E0E0"/>
                  </a:solidFill>
                  <a:latin typeface="Work Sans"/>
                  <a:ea typeface="Work Sans"/>
                  <a:cs typeface="Work Sans"/>
                  <a:sym typeface="Work Sans"/>
                </a:rPr>
                <a:t>Demograp</a:t>
              </a:r>
              <a:r>
                <a:rPr lang="en-US" sz="3720" spc="-204">
                  <a:solidFill>
                    <a:srgbClr val="E0E0E0"/>
                  </a:solidFill>
                  <a:latin typeface="Work Sans"/>
                  <a:ea typeface="Work Sans"/>
                  <a:cs typeface="Work Sans"/>
                  <a:sym typeface="Work Sans"/>
                </a:rPr>
                <a:t>hics: Age, sex, and home address.</a:t>
              </a:r>
            </a:p>
            <a:p>
              <a:pPr algn="l" marL="803191" indent="-401596" lvl="1">
                <a:lnSpc>
                  <a:spcPts val="4836"/>
                </a:lnSpc>
                <a:buFont typeface="Arial"/>
                <a:buChar char="•"/>
              </a:pPr>
              <a:r>
                <a:rPr lang="en-US" sz="3720" spc="-204">
                  <a:solidFill>
                    <a:srgbClr val="E0E0E0"/>
                  </a:solidFill>
                  <a:latin typeface="Work Sans"/>
                  <a:ea typeface="Work Sans"/>
                  <a:cs typeface="Work Sans"/>
                  <a:sym typeface="Work Sans"/>
                </a:rPr>
                <a:t>Family Backgro</a:t>
              </a:r>
              <a:r>
                <a:rPr lang="en-US" sz="3720" spc="-204">
                  <a:solidFill>
                    <a:srgbClr val="E0E0E0"/>
                  </a:solidFill>
                  <a:latin typeface="Work Sans"/>
                  <a:ea typeface="Work Sans"/>
                  <a:cs typeface="Work Sans"/>
                  <a:sym typeface="Work Sans"/>
                </a:rPr>
                <a:t>u</a:t>
              </a:r>
              <a:r>
                <a:rPr lang="en-US" sz="3720" spc="-204">
                  <a:solidFill>
                    <a:srgbClr val="E0E0E0"/>
                  </a:solidFill>
                  <a:latin typeface="Work Sans"/>
                  <a:ea typeface="Work Sans"/>
                  <a:cs typeface="Work Sans"/>
                  <a:sym typeface="Work Sans"/>
                </a:rPr>
                <a:t>n</a:t>
              </a:r>
              <a:r>
                <a:rPr lang="en-US" sz="3720" spc="-204">
                  <a:solidFill>
                    <a:srgbClr val="E0E0E0"/>
                  </a:solidFill>
                  <a:latin typeface="Work Sans"/>
                  <a:ea typeface="Work Sans"/>
                  <a:cs typeface="Work Sans"/>
                  <a:sym typeface="Work Sans"/>
                </a:rPr>
                <a:t>d</a:t>
              </a:r>
              <a:r>
                <a:rPr lang="en-US" sz="3720" spc="-204">
                  <a:solidFill>
                    <a:srgbClr val="E0E0E0"/>
                  </a:solidFill>
                  <a:latin typeface="Work Sans"/>
                  <a:ea typeface="Work Sans"/>
                  <a:cs typeface="Work Sans"/>
                  <a:sym typeface="Work Sans"/>
                </a:rPr>
                <a:t>: Par</a:t>
              </a:r>
              <a:r>
                <a:rPr lang="en-US" sz="3720" spc="-204">
                  <a:solidFill>
                    <a:srgbClr val="E0E0E0"/>
                  </a:solidFill>
                  <a:latin typeface="Work Sans"/>
                  <a:ea typeface="Work Sans"/>
                  <a:cs typeface="Work Sans"/>
                  <a:sym typeface="Work Sans"/>
                </a:rPr>
                <a:t>ents</a:t>
              </a:r>
              <a:r>
                <a:rPr lang="en-US" sz="3720" spc="-204">
                  <a:solidFill>
                    <a:srgbClr val="E0E0E0"/>
                  </a:solidFill>
                  <a:latin typeface="Work Sans"/>
                  <a:ea typeface="Work Sans"/>
                  <a:cs typeface="Work Sans"/>
                  <a:sym typeface="Work Sans"/>
                </a:rPr>
                <a:t>' education level and their Jobs</a:t>
              </a:r>
            </a:p>
            <a:p>
              <a:pPr algn="l" marL="803191" indent="-401596" lvl="1">
                <a:lnSpc>
                  <a:spcPts val="4836"/>
                </a:lnSpc>
                <a:buFont typeface="Arial"/>
                <a:buChar char="•"/>
              </a:pPr>
              <a:r>
                <a:rPr lang="en-US" sz="3720" spc="-204">
                  <a:solidFill>
                    <a:srgbClr val="E0E0E0"/>
                  </a:solidFill>
                  <a:latin typeface="Work Sans"/>
                  <a:ea typeface="Work Sans"/>
                  <a:cs typeface="Work Sans"/>
                  <a:sym typeface="Work Sans"/>
                </a:rPr>
                <a:t>Social Life: Weekly study time, free time, alcohol consumption, and romantic relationships.</a:t>
              </a:r>
            </a:p>
            <a:p>
              <a:pPr algn="l" marL="803191" indent="-401596" lvl="1">
                <a:lnSpc>
                  <a:spcPts val="4836"/>
                </a:lnSpc>
                <a:buFont typeface="Arial"/>
                <a:buChar char="•"/>
              </a:pPr>
              <a:r>
                <a:rPr lang="en-US" sz="3720" spc="-204">
                  <a:solidFill>
                    <a:srgbClr val="E0E0E0"/>
                  </a:solidFill>
                  <a:latin typeface="Work Sans"/>
                  <a:ea typeface="Work Sans"/>
                  <a:cs typeface="Work Sans"/>
                  <a:sym typeface="Work Sans"/>
                </a:rPr>
                <a:t>Academic Performance: Past failures, school support, and final grades (Assignments, Midterm, Final).</a:t>
              </a:r>
            </a:p>
            <a:p>
              <a:pPr algn="l" marL="0" indent="0" lvl="0">
                <a:lnSpc>
                  <a:spcPts val="4836"/>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6213E"/>
        </a:solidFill>
      </p:bgPr>
    </p:bg>
    <p:spTree>
      <p:nvGrpSpPr>
        <p:cNvPr id="1" name=""/>
        <p:cNvGrpSpPr/>
        <p:nvPr/>
      </p:nvGrpSpPr>
      <p:grpSpPr>
        <a:xfrm>
          <a:off x="0" y="0"/>
          <a:ext cx="0" cy="0"/>
          <a:chOff x="0" y="0"/>
          <a:chExt cx="0" cy="0"/>
        </a:xfrm>
      </p:grpSpPr>
      <p:sp>
        <p:nvSpPr>
          <p:cNvPr name="Freeform 2" id="2"/>
          <p:cNvSpPr/>
          <p:nvPr/>
        </p:nvSpPr>
        <p:spPr>
          <a:xfrm flipH="false" flipV="false" rot="0">
            <a:off x="-20365" y="0"/>
            <a:ext cx="18308365" cy="10275570"/>
          </a:xfrm>
          <a:custGeom>
            <a:avLst/>
            <a:gdLst/>
            <a:ahLst/>
            <a:cxnLst/>
            <a:rect r="r" b="b" t="t" l="l"/>
            <a:pathLst>
              <a:path h="10275570" w="18308365">
                <a:moveTo>
                  <a:pt x="0" y="0"/>
                </a:moveTo>
                <a:lnTo>
                  <a:pt x="18308365" y="0"/>
                </a:lnTo>
                <a:lnTo>
                  <a:pt x="18308365" y="10275570"/>
                </a:lnTo>
                <a:lnTo>
                  <a:pt x="0" y="10275570"/>
                </a:lnTo>
                <a:lnTo>
                  <a:pt x="0" y="0"/>
                </a:lnTo>
                <a:close/>
              </a:path>
            </a:pathLst>
          </a:custGeom>
          <a:blipFill>
            <a:blip r:embed="rId2"/>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8706489" y="269479"/>
            <a:ext cx="8552811" cy="4874021"/>
            <a:chOff x="0" y="0"/>
            <a:chExt cx="3299803" cy="1880471"/>
          </a:xfrm>
        </p:grpSpPr>
        <p:sp>
          <p:nvSpPr>
            <p:cNvPr name="Freeform 3" id="3"/>
            <p:cNvSpPr/>
            <p:nvPr/>
          </p:nvSpPr>
          <p:spPr>
            <a:xfrm flipH="false" flipV="false" rot="0">
              <a:off x="0" y="0"/>
              <a:ext cx="3299803" cy="1880465"/>
            </a:xfrm>
            <a:custGeom>
              <a:avLst/>
              <a:gdLst/>
              <a:ahLst/>
              <a:cxnLst/>
              <a:rect r="r" b="b" t="t" l="l"/>
              <a:pathLst>
                <a:path h="1880465" w="3299803">
                  <a:moveTo>
                    <a:pt x="965120" y="1744155"/>
                  </a:moveTo>
                  <a:cubicBezTo>
                    <a:pt x="983327" y="1723802"/>
                    <a:pt x="1009342" y="1712169"/>
                    <a:pt x="1036650" y="1712169"/>
                  </a:cubicBezTo>
                  <a:lnTo>
                    <a:pt x="3213538" y="1712504"/>
                  </a:lnTo>
                  <a:cubicBezTo>
                    <a:pt x="3236413" y="1712517"/>
                    <a:pt x="3258355" y="1703438"/>
                    <a:pt x="3274534" y="1687268"/>
                  </a:cubicBezTo>
                  <a:cubicBezTo>
                    <a:pt x="3290713" y="1671098"/>
                    <a:pt x="3299803" y="1649161"/>
                    <a:pt x="3299803" y="1626286"/>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794253"/>
                  </a:lnTo>
                  <a:cubicBezTo>
                    <a:pt x="4" y="1841868"/>
                    <a:pt x="38604" y="1880465"/>
                    <a:pt x="86219" y="1880465"/>
                  </a:cubicBezTo>
                  <a:lnTo>
                    <a:pt x="804624" y="1880465"/>
                  </a:lnTo>
                  <a:cubicBezTo>
                    <a:pt x="829157" y="1880466"/>
                    <a:pt x="852529" y="1870015"/>
                    <a:pt x="868886" y="1851731"/>
                  </a:cubicBezTo>
                  <a:lnTo>
                    <a:pt x="965120" y="1744155"/>
                  </a:lnTo>
                  <a:close/>
                </a:path>
              </a:pathLst>
            </a:custGeom>
            <a:blipFill>
              <a:blip r:embed="rId2"/>
              <a:stretch>
                <a:fillRect l="-1889" t="0" r="-1889" b="0"/>
              </a:stretch>
            </a:blipFill>
            <a:ln cap="rnd">
              <a:noFill/>
              <a:prstDash val="solid"/>
              <a:round/>
            </a:ln>
          </p:spPr>
        </p:sp>
      </p:grpSp>
      <p:grpSp>
        <p:nvGrpSpPr>
          <p:cNvPr name="Group 4" id="4"/>
          <p:cNvGrpSpPr/>
          <p:nvPr/>
        </p:nvGrpSpPr>
        <p:grpSpPr>
          <a:xfrm rot="0">
            <a:off x="875542" y="492648"/>
            <a:ext cx="6886575" cy="1512942"/>
            <a:chOff x="0" y="0"/>
            <a:chExt cx="9182100" cy="2017256"/>
          </a:xfrm>
        </p:grpSpPr>
        <p:sp>
          <p:nvSpPr>
            <p:cNvPr name="TextBox 5" id="5"/>
            <p:cNvSpPr txBox="true"/>
            <p:nvPr/>
          </p:nvSpPr>
          <p:spPr>
            <a:xfrm rot="0">
              <a:off x="0" y="1588631"/>
              <a:ext cx="7264400" cy="428625"/>
            </a:xfrm>
            <a:prstGeom prst="rect">
              <a:avLst/>
            </a:prstGeom>
          </p:spPr>
          <p:txBody>
            <a:bodyPr anchor="t" rtlCol="false" tIns="0" lIns="0" bIns="0" rIns="0">
              <a:spAutoFit/>
            </a:bodyPr>
            <a:lstStyle/>
            <a:p>
              <a:pPr algn="l" marL="0" indent="0" lvl="0">
                <a:lnSpc>
                  <a:spcPts val="2520"/>
                </a:lnSpc>
              </a:pPr>
            </a:p>
          </p:txBody>
        </p:sp>
        <p:sp>
          <p:nvSpPr>
            <p:cNvPr name="TextBox 6" id="6"/>
            <p:cNvSpPr txBox="true"/>
            <p:nvPr/>
          </p:nvSpPr>
          <p:spPr>
            <a:xfrm rot="0">
              <a:off x="0" y="133350"/>
              <a:ext cx="9182100" cy="1284817"/>
            </a:xfrm>
            <a:prstGeom prst="rect">
              <a:avLst/>
            </a:prstGeom>
          </p:spPr>
          <p:txBody>
            <a:bodyPr anchor="t" rtlCol="false" tIns="0" lIns="0" bIns="0" rIns="0">
              <a:spAutoFit/>
            </a:bodyPr>
            <a:lstStyle/>
            <a:p>
              <a:pPr algn="l" marL="0" indent="0" lvl="0">
                <a:lnSpc>
                  <a:spcPts val="6999"/>
                </a:lnSpc>
              </a:pPr>
              <a:r>
                <a:rPr lang="en-US" b="true" sz="6999" spc="-384" strike="noStrike" u="none">
                  <a:solidFill>
                    <a:srgbClr val="F5F5F5"/>
                  </a:solidFill>
                  <a:latin typeface="Work Sans Semi-Bold"/>
                  <a:ea typeface="Work Sans Semi-Bold"/>
                  <a:cs typeface="Work Sans Semi-Bold"/>
                  <a:sym typeface="Work Sans Semi-Bold"/>
                </a:rPr>
                <a:t>Age Distribution:</a:t>
              </a:r>
            </a:p>
          </p:txBody>
        </p:sp>
      </p:grpSp>
      <p:sp>
        <p:nvSpPr>
          <p:cNvPr name="TextBox 7" id="7"/>
          <p:cNvSpPr txBox="true"/>
          <p:nvPr/>
        </p:nvSpPr>
        <p:spPr>
          <a:xfrm rot="0">
            <a:off x="280789" y="5653647"/>
            <a:ext cx="17420106" cy="2697482"/>
          </a:xfrm>
          <a:prstGeom prst="rect">
            <a:avLst/>
          </a:prstGeom>
        </p:spPr>
        <p:txBody>
          <a:bodyPr anchor="t" rtlCol="false" tIns="0" lIns="0" bIns="0" rIns="0">
            <a:spAutoFit/>
          </a:bodyPr>
          <a:lstStyle/>
          <a:p>
            <a:pPr algn="ctr" marL="906795" indent="-453397" lvl="1">
              <a:lnSpc>
                <a:spcPts val="4200"/>
              </a:lnSpc>
              <a:buFont typeface="Arial"/>
              <a:buChar char="•"/>
            </a:pPr>
            <a:r>
              <a:rPr lang="en-US" b="true" sz="4200" spc="-231">
                <a:solidFill>
                  <a:srgbClr val="FFFFFF"/>
                </a:solidFill>
                <a:latin typeface="Work Sans Semi-Bold"/>
                <a:ea typeface="Work Sans Semi-Bold"/>
                <a:cs typeface="Work Sans Semi-Bold"/>
                <a:sym typeface="Work Sans Semi-Bold"/>
              </a:rPr>
              <a:t>The majority of students in the dataset are concentrated between the ages of 15 and 18</a:t>
            </a:r>
          </a:p>
          <a:p>
            <a:pPr algn="ctr">
              <a:lnSpc>
                <a:spcPts val="4200"/>
              </a:lnSpc>
            </a:pPr>
          </a:p>
          <a:p>
            <a:pPr algn="ctr" marL="906795" indent="-453397" lvl="1">
              <a:lnSpc>
                <a:spcPts val="4200"/>
              </a:lnSpc>
              <a:spcBef>
                <a:spcPct val="0"/>
              </a:spcBef>
              <a:buFont typeface="Arial"/>
              <a:buChar char="•"/>
            </a:pPr>
            <a:r>
              <a:rPr lang="en-US" b="true" sz="4200" spc="-231">
                <a:solidFill>
                  <a:srgbClr val="FFFFFF"/>
                </a:solidFill>
                <a:latin typeface="Work Sans Semi-Bold"/>
                <a:ea typeface="Work Sans Semi-Bold"/>
                <a:cs typeface="Work Sans Semi-Bold"/>
                <a:sym typeface="Work Sans Semi-Bold"/>
              </a:rPr>
              <a:t>Student enrollment peaks at age 16, with more than 100 students.</a:t>
            </a:r>
          </a:p>
          <a:p>
            <a:pPr algn="ctr" rtl="true">
              <a:lnSpc>
                <a:spcPts val="4200"/>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433947" y="1618180"/>
            <a:ext cx="8433724" cy="4607448"/>
            <a:chOff x="0" y="0"/>
            <a:chExt cx="3299803" cy="1802723"/>
          </a:xfrm>
        </p:grpSpPr>
        <p:sp>
          <p:nvSpPr>
            <p:cNvPr name="Freeform 3" id="3"/>
            <p:cNvSpPr/>
            <p:nvPr/>
          </p:nvSpPr>
          <p:spPr>
            <a:xfrm flipH="false" flipV="false" rot="0">
              <a:off x="0" y="0"/>
              <a:ext cx="3299803" cy="1802718"/>
            </a:xfrm>
            <a:custGeom>
              <a:avLst/>
              <a:gdLst/>
              <a:ahLst/>
              <a:cxnLst/>
              <a:rect r="r" b="b" t="t" l="l"/>
              <a:pathLst>
                <a:path h="1802718" w="3299803">
                  <a:moveTo>
                    <a:pt x="965120" y="1666408"/>
                  </a:moveTo>
                  <a:cubicBezTo>
                    <a:pt x="983327" y="1646055"/>
                    <a:pt x="1009342" y="1634422"/>
                    <a:pt x="1036650" y="1634421"/>
                  </a:cubicBezTo>
                  <a:lnTo>
                    <a:pt x="3213538" y="1634757"/>
                  </a:lnTo>
                  <a:cubicBezTo>
                    <a:pt x="3236413" y="1634769"/>
                    <a:pt x="3258355" y="1625691"/>
                    <a:pt x="3274534" y="1609521"/>
                  </a:cubicBezTo>
                  <a:cubicBezTo>
                    <a:pt x="3290713" y="1593350"/>
                    <a:pt x="3299803" y="1571413"/>
                    <a:pt x="3299803" y="1548539"/>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1716505"/>
                  </a:lnTo>
                  <a:cubicBezTo>
                    <a:pt x="4" y="1764120"/>
                    <a:pt x="38604" y="1802718"/>
                    <a:pt x="86219" y="1802718"/>
                  </a:cubicBezTo>
                  <a:lnTo>
                    <a:pt x="804624" y="1802718"/>
                  </a:lnTo>
                  <a:cubicBezTo>
                    <a:pt x="829157" y="1802719"/>
                    <a:pt x="852529" y="1792268"/>
                    <a:pt x="868886" y="1773983"/>
                  </a:cubicBezTo>
                  <a:lnTo>
                    <a:pt x="965120" y="1666408"/>
                  </a:lnTo>
                  <a:close/>
                </a:path>
              </a:pathLst>
            </a:custGeom>
            <a:blipFill>
              <a:blip r:embed="rId2"/>
              <a:stretch>
                <a:fillRect l="0" t="-3823" r="0" b="-3823"/>
              </a:stretch>
            </a:blipFill>
            <a:ln cap="rnd">
              <a:noFill/>
              <a:prstDash val="solid"/>
              <a:round/>
            </a:ln>
          </p:spPr>
        </p:sp>
      </p:grpSp>
      <p:grpSp>
        <p:nvGrpSpPr>
          <p:cNvPr name="Group 4" id="4"/>
          <p:cNvGrpSpPr/>
          <p:nvPr/>
        </p:nvGrpSpPr>
        <p:grpSpPr>
          <a:xfrm rot="0">
            <a:off x="10151295" y="1337390"/>
            <a:ext cx="7490899" cy="5169026"/>
            <a:chOff x="0" y="0"/>
            <a:chExt cx="3299803" cy="2276999"/>
          </a:xfrm>
        </p:grpSpPr>
        <p:sp>
          <p:nvSpPr>
            <p:cNvPr name="Freeform 5" id="5"/>
            <p:cNvSpPr/>
            <p:nvPr/>
          </p:nvSpPr>
          <p:spPr>
            <a:xfrm flipH="false" flipV="false" rot="0">
              <a:off x="0" y="0"/>
              <a:ext cx="3299803" cy="2276994"/>
            </a:xfrm>
            <a:custGeom>
              <a:avLst/>
              <a:gdLst/>
              <a:ahLst/>
              <a:cxnLst/>
              <a:rect r="r" b="b" t="t" l="l"/>
              <a:pathLst>
                <a:path h="2276994" w="3299803">
                  <a:moveTo>
                    <a:pt x="965120" y="2140683"/>
                  </a:moveTo>
                  <a:cubicBezTo>
                    <a:pt x="983327" y="2120330"/>
                    <a:pt x="1009342" y="2108697"/>
                    <a:pt x="1036650" y="2108697"/>
                  </a:cubicBezTo>
                  <a:lnTo>
                    <a:pt x="3213538" y="2109032"/>
                  </a:lnTo>
                  <a:cubicBezTo>
                    <a:pt x="3236413" y="2109045"/>
                    <a:pt x="3258355" y="2099967"/>
                    <a:pt x="3274534" y="2083796"/>
                  </a:cubicBezTo>
                  <a:cubicBezTo>
                    <a:pt x="3290713" y="2067626"/>
                    <a:pt x="3299803" y="2045689"/>
                    <a:pt x="3299803" y="2022815"/>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2190781"/>
                  </a:lnTo>
                  <a:cubicBezTo>
                    <a:pt x="4" y="2238396"/>
                    <a:pt x="38604" y="2276994"/>
                    <a:pt x="86219" y="2276994"/>
                  </a:cubicBezTo>
                  <a:lnTo>
                    <a:pt x="804624" y="2276994"/>
                  </a:lnTo>
                  <a:cubicBezTo>
                    <a:pt x="829157" y="2276994"/>
                    <a:pt x="852529" y="2266544"/>
                    <a:pt x="868886" y="2248259"/>
                  </a:cubicBezTo>
                  <a:lnTo>
                    <a:pt x="965120" y="2140683"/>
                  </a:lnTo>
                  <a:close/>
                </a:path>
              </a:pathLst>
            </a:custGeom>
            <a:blipFill>
              <a:blip r:embed="rId3"/>
              <a:stretch>
                <a:fillRect l="0" t="-1040" r="0" b="-1040"/>
              </a:stretch>
            </a:blipFill>
            <a:ln cap="rnd">
              <a:noFill/>
              <a:prstDash val="solid"/>
              <a:round/>
            </a:ln>
          </p:spPr>
        </p:sp>
      </p:grpSp>
      <p:grpSp>
        <p:nvGrpSpPr>
          <p:cNvPr name="Group 6" id="6"/>
          <p:cNvGrpSpPr/>
          <p:nvPr/>
        </p:nvGrpSpPr>
        <p:grpSpPr>
          <a:xfrm rot="0">
            <a:off x="671332" y="0"/>
            <a:ext cx="6886575" cy="1512942"/>
            <a:chOff x="0" y="0"/>
            <a:chExt cx="9182100" cy="2017256"/>
          </a:xfrm>
        </p:grpSpPr>
        <p:sp>
          <p:nvSpPr>
            <p:cNvPr name="TextBox 7" id="7"/>
            <p:cNvSpPr txBox="true"/>
            <p:nvPr/>
          </p:nvSpPr>
          <p:spPr>
            <a:xfrm rot="0">
              <a:off x="0" y="1588631"/>
              <a:ext cx="7264400" cy="428625"/>
            </a:xfrm>
            <a:prstGeom prst="rect">
              <a:avLst/>
            </a:prstGeom>
          </p:spPr>
          <p:txBody>
            <a:bodyPr anchor="t" rtlCol="false" tIns="0" lIns="0" bIns="0" rIns="0">
              <a:spAutoFit/>
            </a:bodyPr>
            <a:lstStyle/>
            <a:p>
              <a:pPr algn="l" marL="0" indent="0" lvl="0">
                <a:lnSpc>
                  <a:spcPts val="2520"/>
                </a:lnSpc>
              </a:pPr>
            </a:p>
          </p:txBody>
        </p:sp>
        <p:sp>
          <p:nvSpPr>
            <p:cNvPr name="TextBox 8" id="8"/>
            <p:cNvSpPr txBox="true"/>
            <p:nvPr/>
          </p:nvSpPr>
          <p:spPr>
            <a:xfrm rot="0">
              <a:off x="0" y="133350"/>
              <a:ext cx="9182100"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Mother</a:t>
              </a:r>
              <a:r>
                <a:rPr lang="en-US" b="true" sz="6999" spc="-384" strike="noStrike" u="none">
                  <a:solidFill>
                    <a:srgbClr val="F5F5F5"/>
                  </a:solidFill>
                  <a:latin typeface="Work Sans Semi-Bold"/>
                  <a:ea typeface="Work Sans Semi-Bold"/>
                  <a:cs typeface="Work Sans Semi-Bold"/>
                  <a:sym typeface="Work Sans Semi-Bold"/>
                </a:rPr>
                <a:t> Profile:</a:t>
              </a:r>
            </a:p>
          </p:txBody>
        </p:sp>
      </p:grpSp>
      <p:sp>
        <p:nvSpPr>
          <p:cNvPr name="TextBox 9" id="9"/>
          <p:cNvSpPr txBox="true"/>
          <p:nvPr/>
        </p:nvSpPr>
        <p:spPr>
          <a:xfrm rot="0">
            <a:off x="433947" y="6687392"/>
            <a:ext cx="17420106" cy="3230882"/>
          </a:xfrm>
          <a:prstGeom prst="rect">
            <a:avLst/>
          </a:prstGeom>
        </p:spPr>
        <p:txBody>
          <a:bodyPr anchor="t" rtlCol="false" tIns="0" lIns="0" bIns="0" rIns="0">
            <a:spAutoFit/>
          </a:bodyPr>
          <a:lstStyle/>
          <a:p>
            <a:pPr algn="ctr" marL="906795" indent="-453397" lvl="1">
              <a:lnSpc>
                <a:spcPts val="4200"/>
              </a:lnSpc>
              <a:buFont typeface="Arial"/>
              <a:buChar char="•"/>
            </a:pPr>
            <a:r>
              <a:rPr lang="en-US" b="true" sz="4200" spc="-231">
                <a:solidFill>
                  <a:srgbClr val="FFFFFF"/>
                </a:solidFill>
                <a:latin typeface="Work Sans Semi-Bold"/>
                <a:ea typeface="Work Sans Semi-Bold"/>
                <a:cs typeface="Work Sans Semi-Bold"/>
                <a:sym typeface="Work Sans Semi-Bold"/>
              </a:rPr>
              <a:t>Maternal Education : The largest segment of mothers (33.16%) has completed higher education.</a:t>
            </a:r>
          </a:p>
          <a:p>
            <a:pPr algn="ctr">
              <a:lnSpc>
                <a:spcPts val="4200"/>
              </a:lnSpc>
            </a:pPr>
          </a:p>
          <a:p>
            <a:pPr algn="ctr" marL="906795" indent="-453397" lvl="1">
              <a:lnSpc>
                <a:spcPts val="4200"/>
              </a:lnSpc>
              <a:spcBef>
                <a:spcPct val="0"/>
              </a:spcBef>
              <a:buFont typeface="Arial"/>
              <a:buChar char="•"/>
            </a:pPr>
            <a:r>
              <a:rPr lang="en-US" b="true" sz="4200" spc="-231">
                <a:solidFill>
                  <a:srgbClr val="FFFFFF"/>
                </a:solidFill>
                <a:latin typeface="Work Sans Semi-Bold"/>
                <a:ea typeface="Work Sans Semi-Bold"/>
                <a:cs typeface="Work Sans Semi-Bold"/>
                <a:sym typeface="Work Sans Semi-Bold"/>
              </a:rPr>
              <a:t>Secondary &amp; Middle Education: Approximately 25.06% have secondary education and 26.08% have middle education.</a:t>
            </a:r>
          </a:p>
          <a:p>
            <a:pPr algn="ctr" rtl="true">
              <a:lnSpc>
                <a:spcPts val="4200"/>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F3460"/>
        </a:solidFill>
      </p:bgPr>
    </p:bg>
    <p:spTree>
      <p:nvGrpSpPr>
        <p:cNvPr id="1" name=""/>
        <p:cNvGrpSpPr/>
        <p:nvPr/>
      </p:nvGrpSpPr>
      <p:grpSpPr>
        <a:xfrm>
          <a:off x="0" y="0"/>
          <a:ext cx="0" cy="0"/>
          <a:chOff x="0" y="0"/>
          <a:chExt cx="0" cy="0"/>
        </a:xfrm>
      </p:grpSpPr>
      <p:grpSp>
        <p:nvGrpSpPr>
          <p:cNvPr name="Group 2" id="2"/>
          <p:cNvGrpSpPr/>
          <p:nvPr/>
        </p:nvGrpSpPr>
        <p:grpSpPr>
          <a:xfrm rot="0">
            <a:off x="433947" y="1183045"/>
            <a:ext cx="8433724" cy="5477717"/>
            <a:chOff x="0" y="0"/>
            <a:chExt cx="3299803" cy="2143227"/>
          </a:xfrm>
        </p:grpSpPr>
        <p:sp>
          <p:nvSpPr>
            <p:cNvPr name="Freeform 3" id="3"/>
            <p:cNvSpPr/>
            <p:nvPr/>
          </p:nvSpPr>
          <p:spPr>
            <a:xfrm flipH="false" flipV="false" rot="0">
              <a:off x="0" y="0"/>
              <a:ext cx="3299803" cy="2143222"/>
            </a:xfrm>
            <a:custGeom>
              <a:avLst/>
              <a:gdLst/>
              <a:ahLst/>
              <a:cxnLst/>
              <a:rect r="r" b="b" t="t" l="l"/>
              <a:pathLst>
                <a:path h="2143222" w="3299803">
                  <a:moveTo>
                    <a:pt x="965120" y="2006911"/>
                  </a:moveTo>
                  <a:cubicBezTo>
                    <a:pt x="983327" y="1986559"/>
                    <a:pt x="1009342" y="1974925"/>
                    <a:pt x="1036650" y="1974925"/>
                  </a:cubicBezTo>
                  <a:lnTo>
                    <a:pt x="3213538" y="1975260"/>
                  </a:lnTo>
                  <a:cubicBezTo>
                    <a:pt x="3236413" y="1975273"/>
                    <a:pt x="3258355" y="1966195"/>
                    <a:pt x="3274534" y="1950025"/>
                  </a:cubicBezTo>
                  <a:cubicBezTo>
                    <a:pt x="3290713" y="1933854"/>
                    <a:pt x="3299803" y="1911917"/>
                    <a:pt x="3299803" y="1889043"/>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2057009"/>
                  </a:lnTo>
                  <a:cubicBezTo>
                    <a:pt x="4" y="2104624"/>
                    <a:pt x="38604" y="2143222"/>
                    <a:pt x="86219" y="2143222"/>
                  </a:cubicBezTo>
                  <a:lnTo>
                    <a:pt x="804624" y="2143222"/>
                  </a:lnTo>
                  <a:cubicBezTo>
                    <a:pt x="829157" y="2143222"/>
                    <a:pt x="852529" y="2132772"/>
                    <a:pt x="868886" y="2114487"/>
                  </a:cubicBezTo>
                  <a:lnTo>
                    <a:pt x="965120" y="2006911"/>
                  </a:lnTo>
                  <a:close/>
                </a:path>
              </a:pathLst>
            </a:custGeom>
            <a:blipFill>
              <a:blip r:embed="rId2"/>
              <a:stretch>
                <a:fillRect l="0" t="-990" r="0" b="-990"/>
              </a:stretch>
            </a:blipFill>
            <a:ln cap="rnd">
              <a:noFill/>
              <a:prstDash val="solid"/>
              <a:round/>
            </a:ln>
          </p:spPr>
        </p:sp>
      </p:grpSp>
      <p:grpSp>
        <p:nvGrpSpPr>
          <p:cNvPr name="Group 4" id="4"/>
          <p:cNvGrpSpPr/>
          <p:nvPr/>
        </p:nvGrpSpPr>
        <p:grpSpPr>
          <a:xfrm rot="0">
            <a:off x="10151295" y="597127"/>
            <a:ext cx="7490899" cy="5909289"/>
            <a:chOff x="0" y="0"/>
            <a:chExt cx="3299803" cy="2603091"/>
          </a:xfrm>
        </p:grpSpPr>
        <p:sp>
          <p:nvSpPr>
            <p:cNvPr name="Freeform 5" id="5"/>
            <p:cNvSpPr/>
            <p:nvPr/>
          </p:nvSpPr>
          <p:spPr>
            <a:xfrm flipH="false" flipV="false" rot="0">
              <a:off x="0" y="0"/>
              <a:ext cx="3299803" cy="2603085"/>
            </a:xfrm>
            <a:custGeom>
              <a:avLst/>
              <a:gdLst/>
              <a:ahLst/>
              <a:cxnLst/>
              <a:rect r="r" b="b" t="t" l="l"/>
              <a:pathLst>
                <a:path h="2603085" w="3299803">
                  <a:moveTo>
                    <a:pt x="965120" y="2466775"/>
                  </a:moveTo>
                  <a:cubicBezTo>
                    <a:pt x="983327" y="2446422"/>
                    <a:pt x="1009342" y="2434789"/>
                    <a:pt x="1036650" y="2434789"/>
                  </a:cubicBezTo>
                  <a:lnTo>
                    <a:pt x="3213538" y="2435124"/>
                  </a:lnTo>
                  <a:cubicBezTo>
                    <a:pt x="3236413" y="2435137"/>
                    <a:pt x="3258355" y="2426059"/>
                    <a:pt x="3274534" y="2409888"/>
                  </a:cubicBezTo>
                  <a:cubicBezTo>
                    <a:pt x="3290713" y="2393718"/>
                    <a:pt x="3299803" y="2371781"/>
                    <a:pt x="3299803" y="2348906"/>
                  </a:cubicBezTo>
                  <a:lnTo>
                    <a:pt x="3299803" y="86219"/>
                  </a:lnTo>
                  <a:cubicBezTo>
                    <a:pt x="3299803" y="63352"/>
                    <a:pt x="3290719" y="41422"/>
                    <a:pt x="3274550" y="25253"/>
                  </a:cubicBezTo>
                  <a:cubicBezTo>
                    <a:pt x="3258381" y="9084"/>
                    <a:pt x="3236451" y="0"/>
                    <a:pt x="3213584" y="0"/>
                  </a:cubicBezTo>
                  <a:lnTo>
                    <a:pt x="303022" y="0"/>
                  </a:lnTo>
                  <a:cubicBezTo>
                    <a:pt x="278489" y="-1"/>
                    <a:pt x="255117" y="10450"/>
                    <a:pt x="238760" y="28735"/>
                  </a:cubicBezTo>
                  <a:lnTo>
                    <a:pt x="21960" y="271092"/>
                  </a:lnTo>
                  <a:cubicBezTo>
                    <a:pt x="7818" y="286900"/>
                    <a:pt x="0" y="307366"/>
                    <a:pt x="0" y="328576"/>
                  </a:cubicBezTo>
                  <a:lnTo>
                    <a:pt x="0" y="2516873"/>
                  </a:lnTo>
                  <a:cubicBezTo>
                    <a:pt x="4" y="2564488"/>
                    <a:pt x="38604" y="2603085"/>
                    <a:pt x="86219" y="2603085"/>
                  </a:cubicBezTo>
                  <a:lnTo>
                    <a:pt x="804624" y="2603085"/>
                  </a:lnTo>
                  <a:cubicBezTo>
                    <a:pt x="829157" y="2603086"/>
                    <a:pt x="852529" y="2592635"/>
                    <a:pt x="868886" y="2574351"/>
                  </a:cubicBezTo>
                  <a:lnTo>
                    <a:pt x="965120" y="2466775"/>
                  </a:lnTo>
                  <a:close/>
                </a:path>
              </a:pathLst>
            </a:custGeom>
            <a:blipFill>
              <a:blip r:embed="rId3"/>
              <a:stretch>
                <a:fillRect l="0" t="-1858" r="0" b="-1858"/>
              </a:stretch>
            </a:blipFill>
            <a:ln cap="rnd">
              <a:noFill/>
              <a:prstDash val="solid"/>
              <a:round/>
            </a:ln>
          </p:spPr>
        </p:sp>
      </p:grpSp>
      <p:grpSp>
        <p:nvGrpSpPr>
          <p:cNvPr name="Group 6" id="6"/>
          <p:cNvGrpSpPr/>
          <p:nvPr/>
        </p:nvGrpSpPr>
        <p:grpSpPr>
          <a:xfrm rot="0">
            <a:off x="671332" y="0"/>
            <a:ext cx="6886575" cy="1512942"/>
            <a:chOff x="0" y="0"/>
            <a:chExt cx="9182100" cy="2017256"/>
          </a:xfrm>
        </p:grpSpPr>
        <p:sp>
          <p:nvSpPr>
            <p:cNvPr name="TextBox 7" id="7"/>
            <p:cNvSpPr txBox="true"/>
            <p:nvPr/>
          </p:nvSpPr>
          <p:spPr>
            <a:xfrm rot="0">
              <a:off x="0" y="1588631"/>
              <a:ext cx="7264400" cy="428625"/>
            </a:xfrm>
            <a:prstGeom prst="rect">
              <a:avLst/>
            </a:prstGeom>
          </p:spPr>
          <p:txBody>
            <a:bodyPr anchor="t" rtlCol="false" tIns="0" lIns="0" bIns="0" rIns="0">
              <a:spAutoFit/>
            </a:bodyPr>
            <a:lstStyle/>
            <a:p>
              <a:pPr algn="l" marL="0" indent="0" lvl="0">
                <a:lnSpc>
                  <a:spcPts val="2520"/>
                </a:lnSpc>
              </a:pPr>
            </a:p>
          </p:txBody>
        </p:sp>
        <p:sp>
          <p:nvSpPr>
            <p:cNvPr name="TextBox 8" id="8"/>
            <p:cNvSpPr txBox="true"/>
            <p:nvPr/>
          </p:nvSpPr>
          <p:spPr>
            <a:xfrm rot="0">
              <a:off x="0" y="133350"/>
              <a:ext cx="9182100" cy="1284817"/>
            </a:xfrm>
            <a:prstGeom prst="rect">
              <a:avLst/>
            </a:prstGeom>
          </p:spPr>
          <p:txBody>
            <a:bodyPr anchor="t" rtlCol="false" tIns="0" lIns="0" bIns="0" rIns="0">
              <a:spAutoFit/>
            </a:bodyPr>
            <a:lstStyle/>
            <a:p>
              <a:pPr algn="l" marL="0" indent="0" lvl="0">
                <a:lnSpc>
                  <a:spcPts val="6999"/>
                </a:lnSpc>
              </a:pPr>
              <a:r>
                <a:rPr lang="en-US" b="true" sz="6999" spc="-384">
                  <a:solidFill>
                    <a:srgbClr val="F5F5F5"/>
                  </a:solidFill>
                  <a:latin typeface="Work Sans Semi-Bold"/>
                  <a:ea typeface="Work Sans Semi-Bold"/>
                  <a:cs typeface="Work Sans Semi-Bold"/>
                  <a:sym typeface="Work Sans Semi-Bold"/>
                </a:rPr>
                <a:t>Father </a:t>
              </a:r>
              <a:r>
                <a:rPr lang="en-US" b="true" sz="6999" spc="-384" strike="noStrike" u="none">
                  <a:solidFill>
                    <a:srgbClr val="F5F5F5"/>
                  </a:solidFill>
                  <a:latin typeface="Work Sans Semi-Bold"/>
                  <a:ea typeface="Work Sans Semi-Bold"/>
                  <a:cs typeface="Work Sans Semi-Bold"/>
                  <a:sym typeface="Work Sans Semi-Bold"/>
                </a:rPr>
                <a:t>Profile:</a:t>
              </a:r>
            </a:p>
          </p:txBody>
        </p:sp>
      </p:grpSp>
      <p:sp>
        <p:nvSpPr>
          <p:cNvPr name="TextBox 9" id="9"/>
          <p:cNvSpPr txBox="true"/>
          <p:nvPr/>
        </p:nvSpPr>
        <p:spPr>
          <a:xfrm rot="0">
            <a:off x="433947" y="6993707"/>
            <a:ext cx="17420106" cy="2697482"/>
          </a:xfrm>
          <a:prstGeom prst="rect">
            <a:avLst/>
          </a:prstGeom>
        </p:spPr>
        <p:txBody>
          <a:bodyPr anchor="t" rtlCol="false" tIns="0" lIns="0" bIns="0" rIns="0">
            <a:spAutoFit/>
          </a:bodyPr>
          <a:lstStyle/>
          <a:p>
            <a:pPr algn="ctr" marL="906795" indent="-453397" lvl="1">
              <a:lnSpc>
                <a:spcPts val="4200"/>
              </a:lnSpc>
              <a:buFont typeface="Arial"/>
              <a:buChar char="•"/>
            </a:pPr>
            <a:r>
              <a:rPr lang="en-US" b="true" sz="4200" spc="-231">
                <a:solidFill>
                  <a:srgbClr val="FFFFFF"/>
                </a:solidFill>
                <a:latin typeface="Work Sans Semi-Bold"/>
                <a:ea typeface="Work Sans Semi-Bold"/>
                <a:cs typeface="Work Sans Semi-Bold"/>
                <a:sym typeface="Work Sans Semi-Bold"/>
              </a:rPr>
              <a:t>Fathers' Education : In contrast, the most frequent education level for fathers is middle education, representing 29.11% </a:t>
            </a:r>
          </a:p>
          <a:p>
            <a:pPr algn="ctr">
              <a:lnSpc>
                <a:spcPts val="4200"/>
              </a:lnSpc>
            </a:pPr>
          </a:p>
          <a:p>
            <a:pPr algn="ctr" marL="906795" indent="-453397" lvl="1">
              <a:lnSpc>
                <a:spcPts val="4200"/>
              </a:lnSpc>
              <a:spcBef>
                <a:spcPct val="0"/>
              </a:spcBef>
              <a:buFont typeface="Arial"/>
              <a:buChar char="•"/>
            </a:pPr>
            <a:r>
              <a:rPr lang="en-US" b="true" sz="4200" spc="-231">
                <a:solidFill>
                  <a:srgbClr val="FFFFFF"/>
                </a:solidFill>
                <a:latin typeface="Work Sans Semi-Bold"/>
                <a:ea typeface="Work Sans Semi-Bold"/>
                <a:cs typeface="Work Sans Semi-Bold"/>
                <a:sym typeface="Work Sans Semi-Bold"/>
              </a:rPr>
              <a:t>While more mothers reached higher education (131) compared to fathers (96)</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6213E"/>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10264140"/>
          </a:xfrm>
          <a:custGeom>
            <a:avLst/>
            <a:gdLst/>
            <a:ahLst/>
            <a:cxnLst/>
            <a:rect r="r" b="b" t="t" l="l"/>
            <a:pathLst>
              <a:path h="10264140" w="18288000">
                <a:moveTo>
                  <a:pt x="0" y="0"/>
                </a:moveTo>
                <a:lnTo>
                  <a:pt x="18288000" y="0"/>
                </a:lnTo>
                <a:lnTo>
                  <a:pt x="18288000" y="10264140"/>
                </a:lnTo>
                <a:lnTo>
                  <a:pt x="0" y="1026414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6213E"/>
        </a:solidFill>
      </p:bgPr>
    </p:bg>
    <p:spTree>
      <p:nvGrpSpPr>
        <p:cNvPr id="1" name=""/>
        <p:cNvGrpSpPr/>
        <p:nvPr/>
      </p:nvGrpSpPr>
      <p:grpSpPr>
        <a:xfrm>
          <a:off x="0" y="0"/>
          <a:ext cx="0" cy="0"/>
          <a:chOff x="0" y="0"/>
          <a:chExt cx="0" cy="0"/>
        </a:xfrm>
      </p:grpSpPr>
      <p:grpSp>
        <p:nvGrpSpPr>
          <p:cNvPr name="Group 2" id="2"/>
          <p:cNvGrpSpPr/>
          <p:nvPr/>
        </p:nvGrpSpPr>
        <p:grpSpPr>
          <a:xfrm rot="0">
            <a:off x="13751857" y="666750"/>
            <a:ext cx="4068624" cy="6686200"/>
            <a:chOff x="0" y="0"/>
            <a:chExt cx="1434943" cy="2358123"/>
          </a:xfrm>
        </p:grpSpPr>
        <p:sp>
          <p:nvSpPr>
            <p:cNvPr name="Freeform 3" id="3"/>
            <p:cNvSpPr/>
            <p:nvPr/>
          </p:nvSpPr>
          <p:spPr>
            <a:xfrm flipH="false" flipV="false" rot="0">
              <a:off x="0" y="0"/>
              <a:ext cx="1434943" cy="2358124"/>
            </a:xfrm>
            <a:custGeom>
              <a:avLst/>
              <a:gdLst/>
              <a:ahLst/>
              <a:cxnLst/>
              <a:rect r="r" b="b" t="t" l="l"/>
              <a:pathLst>
                <a:path h="2358124" w="1434943">
                  <a:moveTo>
                    <a:pt x="76113" y="0"/>
                  </a:moveTo>
                  <a:lnTo>
                    <a:pt x="1358830" y="0"/>
                  </a:lnTo>
                  <a:cubicBezTo>
                    <a:pt x="1379016" y="0"/>
                    <a:pt x="1398376" y="8019"/>
                    <a:pt x="1412650" y="22293"/>
                  </a:cubicBezTo>
                  <a:cubicBezTo>
                    <a:pt x="1426924" y="36567"/>
                    <a:pt x="1434943" y="55927"/>
                    <a:pt x="1434943" y="76113"/>
                  </a:cubicBezTo>
                  <a:lnTo>
                    <a:pt x="1434943" y="2282010"/>
                  </a:lnTo>
                  <a:cubicBezTo>
                    <a:pt x="1434943" y="2324046"/>
                    <a:pt x="1400866" y="2358124"/>
                    <a:pt x="1358830" y="2358124"/>
                  </a:cubicBezTo>
                  <a:lnTo>
                    <a:pt x="76113" y="2358124"/>
                  </a:lnTo>
                  <a:cubicBezTo>
                    <a:pt x="55927" y="2358124"/>
                    <a:pt x="36567" y="2350104"/>
                    <a:pt x="22293" y="2335830"/>
                  </a:cubicBezTo>
                  <a:cubicBezTo>
                    <a:pt x="8019" y="2321556"/>
                    <a:pt x="0" y="2302197"/>
                    <a:pt x="0" y="2282010"/>
                  </a:cubicBezTo>
                  <a:lnTo>
                    <a:pt x="0" y="76113"/>
                  </a:lnTo>
                  <a:cubicBezTo>
                    <a:pt x="0" y="55927"/>
                    <a:pt x="8019" y="36567"/>
                    <a:pt x="22293" y="22293"/>
                  </a:cubicBezTo>
                  <a:cubicBezTo>
                    <a:pt x="36567" y="8019"/>
                    <a:pt x="55927" y="0"/>
                    <a:pt x="76113" y="0"/>
                  </a:cubicBezTo>
                  <a:close/>
                </a:path>
              </a:pathLst>
            </a:custGeom>
            <a:solidFill>
              <a:srgbClr val="2D4A79"/>
            </a:solidFill>
            <a:ln cap="rnd">
              <a:noFill/>
              <a:prstDash val="solid"/>
              <a:round/>
            </a:ln>
          </p:spPr>
        </p:sp>
        <p:sp>
          <p:nvSpPr>
            <p:cNvPr name="TextBox 4" id="4"/>
            <p:cNvSpPr txBox="true"/>
            <p:nvPr/>
          </p:nvSpPr>
          <p:spPr>
            <a:xfrm>
              <a:off x="0" y="-57150"/>
              <a:ext cx="1434943" cy="2415273"/>
            </a:xfrm>
            <a:prstGeom prst="rect">
              <a:avLst/>
            </a:prstGeom>
          </p:spPr>
          <p:txBody>
            <a:bodyPr anchor="ctr" rtlCol="false" tIns="50800" lIns="50800" bIns="50800" rIns="50800"/>
            <a:lstStyle/>
            <a:p>
              <a:pPr algn="ctr">
                <a:lnSpc>
                  <a:spcPts val="3359"/>
                </a:lnSpc>
              </a:pPr>
            </a:p>
          </p:txBody>
        </p:sp>
      </p:grpSp>
      <p:grpSp>
        <p:nvGrpSpPr>
          <p:cNvPr name="Group 5" id="5"/>
          <p:cNvGrpSpPr/>
          <p:nvPr/>
        </p:nvGrpSpPr>
        <p:grpSpPr>
          <a:xfrm rot="0">
            <a:off x="4962989" y="666750"/>
            <a:ext cx="4068624" cy="6686200"/>
            <a:chOff x="0" y="0"/>
            <a:chExt cx="1434943" cy="2358123"/>
          </a:xfrm>
        </p:grpSpPr>
        <p:sp>
          <p:nvSpPr>
            <p:cNvPr name="Freeform 6" id="6"/>
            <p:cNvSpPr/>
            <p:nvPr/>
          </p:nvSpPr>
          <p:spPr>
            <a:xfrm flipH="false" flipV="false" rot="0">
              <a:off x="0" y="0"/>
              <a:ext cx="1434943" cy="2358124"/>
            </a:xfrm>
            <a:custGeom>
              <a:avLst/>
              <a:gdLst/>
              <a:ahLst/>
              <a:cxnLst/>
              <a:rect r="r" b="b" t="t" l="l"/>
              <a:pathLst>
                <a:path h="2358124" w="1434943">
                  <a:moveTo>
                    <a:pt x="76113" y="0"/>
                  </a:moveTo>
                  <a:lnTo>
                    <a:pt x="1358830" y="0"/>
                  </a:lnTo>
                  <a:cubicBezTo>
                    <a:pt x="1379016" y="0"/>
                    <a:pt x="1398376" y="8019"/>
                    <a:pt x="1412650" y="22293"/>
                  </a:cubicBezTo>
                  <a:cubicBezTo>
                    <a:pt x="1426924" y="36567"/>
                    <a:pt x="1434943" y="55927"/>
                    <a:pt x="1434943" y="76113"/>
                  </a:cubicBezTo>
                  <a:lnTo>
                    <a:pt x="1434943" y="2282010"/>
                  </a:lnTo>
                  <a:cubicBezTo>
                    <a:pt x="1434943" y="2324046"/>
                    <a:pt x="1400866" y="2358124"/>
                    <a:pt x="1358830" y="2358124"/>
                  </a:cubicBezTo>
                  <a:lnTo>
                    <a:pt x="76113" y="2358124"/>
                  </a:lnTo>
                  <a:cubicBezTo>
                    <a:pt x="55927" y="2358124"/>
                    <a:pt x="36567" y="2350104"/>
                    <a:pt x="22293" y="2335830"/>
                  </a:cubicBezTo>
                  <a:cubicBezTo>
                    <a:pt x="8019" y="2321556"/>
                    <a:pt x="0" y="2302197"/>
                    <a:pt x="0" y="2282010"/>
                  </a:cubicBezTo>
                  <a:lnTo>
                    <a:pt x="0" y="76113"/>
                  </a:lnTo>
                  <a:cubicBezTo>
                    <a:pt x="0" y="55927"/>
                    <a:pt x="8019" y="36567"/>
                    <a:pt x="22293" y="22293"/>
                  </a:cubicBezTo>
                  <a:cubicBezTo>
                    <a:pt x="36567" y="8019"/>
                    <a:pt x="55927" y="0"/>
                    <a:pt x="76113" y="0"/>
                  </a:cubicBezTo>
                  <a:close/>
                </a:path>
              </a:pathLst>
            </a:custGeom>
            <a:solidFill>
              <a:srgbClr val="2D4A79"/>
            </a:solidFill>
            <a:ln cap="rnd">
              <a:noFill/>
              <a:prstDash val="solid"/>
              <a:round/>
            </a:ln>
          </p:spPr>
        </p:sp>
        <p:sp>
          <p:nvSpPr>
            <p:cNvPr name="TextBox 7" id="7"/>
            <p:cNvSpPr txBox="true"/>
            <p:nvPr/>
          </p:nvSpPr>
          <p:spPr>
            <a:xfrm>
              <a:off x="0" y="-57150"/>
              <a:ext cx="1434943" cy="2415273"/>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666750" y="666750"/>
            <a:ext cx="4068624" cy="6686200"/>
            <a:chOff x="0" y="0"/>
            <a:chExt cx="1434943" cy="2358123"/>
          </a:xfrm>
        </p:grpSpPr>
        <p:sp>
          <p:nvSpPr>
            <p:cNvPr name="Freeform 9" id="9"/>
            <p:cNvSpPr/>
            <p:nvPr/>
          </p:nvSpPr>
          <p:spPr>
            <a:xfrm flipH="false" flipV="false" rot="0">
              <a:off x="0" y="0"/>
              <a:ext cx="1434943" cy="2358124"/>
            </a:xfrm>
            <a:custGeom>
              <a:avLst/>
              <a:gdLst/>
              <a:ahLst/>
              <a:cxnLst/>
              <a:rect r="r" b="b" t="t" l="l"/>
              <a:pathLst>
                <a:path h="2358124" w="1434943">
                  <a:moveTo>
                    <a:pt x="76113" y="0"/>
                  </a:moveTo>
                  <a:lnTo>
                    <a:pt x="1358830" y="0"/>
                  </a:lnTo>
                  <a:cubicBezTo>
                    <a:pt x="1379016" y="0"/>
                    <a:pt x="1398376" y="8019"/>
                    <a:pt x="1412650" y="22293"/>
                  </a:cubicBezTo>
                  <a:cubicBezTo>
                    <a:pt x="1426924" y="36567"/>
                    <a:pt x="1434943" y="55927"/>
                    <a:pt x="1434943" y="76113"/>
                  </a:cubicBezTo>
                  <a:lnTo>
                    <a:pt x="1434943" y="2282010"/>
                  </a:lnTo>
                  <a:cubicBezTo>
                    <a:pt x="1434943" y="2324046"/>
                    <a:pt x="1400866" y="2358124"/>
                    <a:pt x="1358830" y="2358124"/>
                  </a:cubicBezTo>
                  <a:lnTo>
                    <a:pt x="76113" y="2358124"/>
                  </a:lnTo>
                  <a:cubicBezTo>
                    <a:pt x="55927" y="2358124"/>
                    <a:pt x="36567" y="2350104"/>
                    <a:pt x="22293" y="2335830"/>
                  </a:cubicBezTo>
                  <a:cubicBezTo>
                    <a:pt x="8019" y="2321556"/>
                    <a:pt x="0" y="2302197"/>
                    <a:pt x="0" y="2282010"/>
                  </a:cubicBezTo>
                  <a:lnTo>
                    <a:pt x="0" y="76113"/>
                  </a:lnTo>
                  <a:cubicBezTo>
                    <a:pt x="0" y="55927"/>
                    <a:pt x="8019" y="36567"/>
                    <a:pt x="22293" y="22293"/>
                  </a:cubicBezTo>
                  <a:cubicBezTo>
                    <a:pt x="36567" y="8019"/>
                    <a:pt x="55927" y="0"/>
                    <a:pt x="76113" y="0"/>
                  </a:cubicBezTo>
                  <a:close/>
                </a:path>
              </a:pathLst>
            </a:custGeom>
            <a:solidFill>
              <a:srgbClr val="2D4A79"/>
            </a:solidFill>
            <a:ln cap="rnd">
              <a:noFill/>
              <a:prstDash val="solid"/>
              <a:round/>
            </a:ln>
          </p:spPr>
        </p:sp>
        <p:sp>
          <p:nvSpPr>
            <p:cNvPr name="TextBox 10" id="10"/>
            <p:cNvSpPr txBox="true"/>
            <p:nvPr/>
          </p:nvSpPr>
          <p:spPr>
            <a:xfrm>
              <a:off x="0" y="-57150"/>
              <a:ext cx="1434943" cy="2415273"/>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3979473" y="5688919"/>
            <a:ext cx="3613393" cy="653583"/>
            <a:chOff x="0" y="0"/>
            <a:chExt cx="1274390" cy="230509"/>
          </a:xfrm>
        </p:grpSpPr>
        <p:sp>
          <p:nvSpPr>
            <p:cNvPr name="Freeform 12" id="12"/>
            <p:cNvSpPr/>
            <p:nvPr/>
          </p:nvSpPr>
          <p:spPr>
            <a:xfrm flipH="false" flipV="false" rot="0">
              <a:off x="0" y="0"/>
              <a:ext cx="1274390" cy="230509"/>
            </a:xfrm>
            <a:custGeom>
              <a:avLst/>
              <a:gdLst/>
              <a:ahLst/>
              <a:cxnLst/>
              <a:rect r="r" b="b" t="t" l="l"/>
              <a:pathLst>
                <a:path h="230509" w="1274390">
                  <a:moveTo>
                    <a:pt x="115254" y="0"/>
                  </a:moveTo>
                  <a:lnTo>
                    <a:pt x="1159136" y="0"/>
                  </a:lnTo>
                  <a:cubicBezTo>
                    <a:pt x="1189703" y="0"/>
                    <a:pt x="1219019" y="12143"/>
                    <a:pt x="1240633" y="33757"/>
                  </a:cubicBezTo>
                  <a:cubicBezTo>
                    <a:pt x="1262247" y="55372"/>
                    <a:pt x="1274390" y="84687"/>
                    <a:pt x="1274390" y="115254"/>
                  </a:cubicBezTo>
                  <a:lnTo>
                    <a:pt x="1274390" y="115254"/>
                  </a:lnTo>
                  <a:cubicBezTo>
                    <a:pt x="1274390" y="145822"/>
                    <a:pt x="1262247" y="175137"/>
                    <a:pt x="1240633" y="196752"/>
                  </a:cubicBezTo>
                  <a:cubicBezTo>
                    <a:pt x="1219019" y="218366"/>
                    <a:pt x="1189703" y="230509"/>
                    <a:pt x="1159136" y="230509"/>
                  </a:cubicBezTo>
                  <a:lnTo>
                    <a:pt x="115254" y="230509"/>
                  </a:lnTo>
                  <a:cubicBezTo>
                    <a:pt x="84687" y="230509"/>
                    <a:pt x="55372" y="218366"/>
                    <a:pt x="33757" y="196752"/>
                  </a:cubicBezTo>
                  <a:cubicBezTo>
                    <a:pt x="12143" y="175137"/>
                    <a:pt x="0" y="145822"/>
                    <a:pt x="0" y="115254"/>
                  </a:cubicBezTo>
                  <a:lnTo>
                    <a:pt x="0" y="115254"/>
                  </a:lnTo>
                  <a:cubicBezTo>
                    <a:pt x="0" y="84687"/>
                    <a:pt x="12143" y="55372"/>
                    <a:pt x="33757" y="33757"/>
                  </a:cubicBezTo>
                  <a:cubicBezTo>
                    <a:pt x="55372" y="12143"/>
                    <a:pt x="84687" y="0"/>
                    <a:pt x="115254" y="0"/>
                  </a:cubicBezTo>
                  <a:close/>
                </a:path>
              </a:pathLst>
            </a:custGeom>
            <a:solidFill>
              <a:srgbClr val="1A1A2E"/>
            </a:solidFill>
          </p:spPr>
        </p:sp>
        <p:sp>
          <p:nvSpPr>
            <p:cNvPr name="TextBox 13" id="13"/>
            <p:cNvSpPr txBox="true"/>
            <p:nvPr/>
          </p:nvSpPr>
          <p:spPr>
            <a:xfrm>
              <a:off x="0" y="-66675"/>
              <a:ext cx="1274390" cy="297184"/>
            </a:xfrm>
            <a:prstGeom prst="rect">
              <a:avLst/>
            </a:prstGeom>
          </p:spPr>
          <p:txBody>
            <a:bodyPr anchor="ctr" rtlCol="false" tIns="50800" lIns="50800" bIns="50800" rIns="50800"/>
            <a:lstStyle/>
            <a:p>
              <a:pPr algn="ctr">
                <a:lnSpc>
                  <a:spcPts val="4147"/>
                </a:lnSpc>
              </a:pPr>
            </a:p>
          </p:txBody>
        </p:sp>
      </p:grpSp>
      <p:grpSp>
        <p:nvGrpSpPr>
          <p:cNvPr name="Group 14" id="14"/>
          <p:cNvGrpSpPr/>
          <p:nvPr/>
        </p:nvGrpSpPr>
        <p:grpSpPr>
          <a:xfrm rot="0">
            <a:off x="5190604" y="5688919"/>
            <a:ext cx="3613393" cy="653583"/>
            <a:chOff x="0" y="0"/>
            <a:chExt cx="1274390" cy="230509"/>
          </a:xfrm>
        </p:grpSpPr>
        <p:sp>
          <p:nvSpPr>
            <p:cNvPr name="Freeform 15" id="15"/>
            <p:cNvSpPr/>
            <p:nvPr/>
          </p:nvSpPr>
          <p:spPr>
            <a:xfrm flipH="false" flipV="false" rot="0">
              <a:off x="0" y="0"/>
              <a:ext cx="1274390" cy="230509"/>
            </a:xfrm>
            <a:custGeom>
              <a:avLst/>
              <a:gdLst/>
              <a:ahLst/>
              <a:cxnLst/>
              <a:rect r="r" b="b" t="t" l="l"/>
              <a:pathLst>
                <a:path h="230509" w="1274390">
                  <a:moveTo>
                    <a:pt x="115254" y="0"/>
                  </a:moveTo>
                  <a:lnTo>
                    <a:pt x="1159136" y="0"/>
                  </a:lnTo>
                  <a:cubicBezTo>
                    <a:pt x="1189703" y="0"/>
                    <a:pt x="1219019" y="12143"/>
                    <a:pt x="1240633" y="33757"/>
                  </a:cubicBezTo>
                  <a:cubicBezTo>
                    <a:pt x="1262247" y="55372"/>
                    <a:pt x="1274390" y="84687"/>
                    <a:pt x="1274390" y="115254"/>
                  </a:cubicBezTo>
                  <a:lnTo>
                    <a:pt x="1274390" y="115254"/>
                  </a:lnTo>
                  <a:cubicBezTo>
                    <a:pt x="1274390" y="145822"/>
                    <a:pt x="1262247" y="175137"/>
                    <a:pt x="1240633" y="196752"/>
                  </a:cubicBezTo>
                  <a:cubicBezTo>
                    <a:pt x="1219019" y="218366"/>
                    <a:pt x="1189703" y="230509"/>
                    <a:pt x="1159136" y="230509"/>
                  </a:cubicBezTo>
                  <a:lnTo>
                    <a:pt x="115254" y="230509"/>
                  </a:lnTo>
                  <a:cubicBezTo>
                    <a:pt x="84687" y="230509"/>
                    <a:pt x="55372" y="218366"/>
                    <a:pt x="33757" y="196752"/>
                  </a:cubicBezTo>
                  <a:cubicBezTo>
                    <a:pt x="12143" y="175137"/>
                    <a:pt x="0" y="145822"/>
                    <a:pt x="0" y="115254"/>
                  </a:cubicBezTo>
                  <a:lnTo>
                    <a:pt x="0" y="115254"/>
                  </a:lnTo>
                  <a:cubicBezTo>
                    <a:pt x="0" y="84687"/>
                    <a:pt x="12143" y="55372"/>
                    <a:pt x="33757" y="33757"/>
                  </a:cubicBezTo>
                  <a:cubicBezTo>
                    <a:pt x="55372" y="12143"/>
                    <a:pt x="84687" y="0"/>
                    <a:pt x="115254" y="0"/>
                  </a:cubicBezTo>
                  <a:close/>
                </a:path>
              </a:pathLst>
            </a:custGeom>
            <a:solidFill>
              <a:srgbClr val="1A1A2E"/>
            </a:solidFill>
          </p:spPr>
        </p:sp>
        <p:sp>
          <p:nvSpPr>
            <p:cNvPr name="TextBox 16" id="16"/>
            <p:cNvSpPr txBox="true"/>
            <p:nvPr/>
          </p:nvSpPr>
          <p:spPr>
            <a:xfrm>
              <a:off x="0" y="-66675"/>
              <a:ext cx="1274390" cy="297184"/>
            </a:xfrm>
            <a:prstGeom prst="rect">
              <a:avLst/>
            </a:prstGeom>
          </p:spPr>
          <p:txBody>
            <a:bodyPr anchor="ctr" rtlCol="false" tIns="50800" lIns="50800" bIns="50800" rIns="50800"/>
            <a:lstStyle/>
            <a:p>
              <a:pPr algn="ctr">
                <a:lnSpc>
                  <a:spcPts val="4147"/>
                </a:lnSpc>
              </a:pPr>
            </a:p>
          </p:txBody>
        </p:sp>
      </p:grpSp>
      <p:grpSp>
        <p:nvGrpSpPr>
          <p:cNvPr name="Group 17" id="17"/>
          <p:cNvGrpSpPr/>
          <p:nvPr/>
        </p:nvGrpSpPr>
        <p:grpSpPr>
          <a:xfrm rot="0">
            <a:off x="894365" y="5688919"/>
            <a:ext cx="3613393" cy="653583"/>
            <a:chOff x="0" y="0"/>
            <a:chExt cx="1274390" cy="230509"/>
          </a:xfrm>
        </p:grpSpPr>
        <p:sp>
          <p:nvSpPr>
            <p:cNvPr name="Freeform 18" id="18"/>
            <p:cNvSpPr/>
            <p:nvPr/>
          </p:nvSpPr>
          <p:spPr>
            <a:xfrm flipH="false" flipV="false" rot="0">
              <a:off x="0" y="0"/>
              <a:ext cx="1274390" cy="230509"/>
            </a:xfrm>
            <a:custGeom>
              <a:avLst/>
              <a:gdLst/>
              <a:ahLst/>
              <a:cxnLst/>
              <a:rect r="r" b="b" t="t" l="l"/>
              <a:pathLst>
                <a:path h="230509" w="1274390">
                  <a:moveTo>
                    <a:pt x="115254" y="0"/>
                  </a:moveTo>
                  <a:lnTo>
                    <a:pt x="1159136" y="0"/>
                  </a:lnTo>
                  <a:cubicBezTo>
                    <a:pt x="1189703" y="0"/>
                    <a:pt x="1219019" y="12143"/>
                    <a:pt x="1240633" y="33757"/>
                  </a:cubicBezTo>
                  <a:cubicBezTo>
                    <a:pt x="1262247" y="55372"/>
                    <a:pt x="1274390" y="84687"/>
                    <a:pt x="1274390" y="115254"/>
                  </a:cubicBezTo>
                  <a:lnTo>
                    <a:pt x="1274390" y="115254"/>
                  </a:lnTo>
                  <a:cubicBezTo>
                    <a:pt x="1274390" y="145822"/>
                    <a:pt x="1262247" y="175137"/>
                    <a:pt x="1240633" y="196752"/>
                  </a:cubicBezTo>
                  <a:cubicBezTo>
                    <a:pt x="1219019" y="218366"/>
                    <a:pt x="1189703" y="230509"/>
                    <a:pt x="1159136" y="230509"/>
                  </a:cubicBezTo>
                  <a:lnTo>
                    <a:pt x="115254" y="230509"/>
                  </a:lnTo>
                  <a:cubicBezTo>
                    <a:pt x="84687" y="230509"/>
                    <a:pt x="55372" y="218366"/>
                    <a:pt x="33757" y="196752"/>
                  </a:cubicBezTo>
                  <a:cubicBezTo>
                    <a:pt x="12143" y="175137"/>
                    <a:pt x="0" y="145822"/>
                    <a:pt x="0" y="115254"/>
                  </a:cubicBezTo>
                  <a:lnTo>
                    <a:pt x="0" y="115254"/>
                  </a:lnTo>
                  <a:cubicBezTo>
                    <a:pt x="0" y="84687"/>
                    <a:pt x="12143" y="55372"/>
                    <a:pt x="33757" y="33757"/>
                  </a:cubicBezTo>
                  <a:cubicBezTo>
                    <a:pt x="55372" y="12143"/>
                    <a:pt x="84687" y="0"/>
                    <a:pt x="115254" y="0"/>
                  </a:cubicBezTo>
                  <a:close/>
                </a:path>
              </a:pathLst>
            </a:custGeom>
            <a:solidFill>
              <a:srgbClr val="1A1A2E"/>
            </a:solidFill>
          </p:spPr>
        </p:sp>
        <p:sp>
          <p:nvSpPr>
            <p:cNvPr name="TextBox 19" id="19"/>
            <p:cNvSpPr txBox="true"/>
            <p:nvPr/>
          </p:nvSpPr>
          <p:spPr>
            <a:xfrm>
              <a:off x="0" y="-66675"/>
              <a:ext cx="1274390" cy="297184"/>
            </a:xfrm>
            <a:prstGeom prst="rect">
              <a:avLst/>
            </a:prstGeom>
          </p:spPr>
          <p:txBody>
            <a:bodyPr anchor="ctr" rtlCol="false" tIns="50800" lIns="50800" bIns="50800" rIns="50800"/>
            <a:lstStyle/>
            <a:p>
              <a:pPr algn="ctr">
                <a:lnSpc>
                  <a:spcPts val="4147"/>
                </a:lnSpc>
              </a:pPr>
            </a:p>
          </p:txBody>
        </p:sp>
      </p:grpSp>
      <p:sp>
        <p:nvSpPr>
          <p:cNvPr name="TextBox 20" id="20"/>
          <p:cNvSpPr txBox="true"/>
          <p:nvPr/>
        </p:nvSpPr>
        <p:spPr>
          <a:xfrm rot="0">
            <a:off x="894365" y="6684330"/>
            <a:ext cx="3744774" cy="371475"/>
          </a:xfrm>
          <a:prstGeom prst="rect">
            <a:avLst/>
          </a:prstGeom>
        </p:spPr>
        <p:txBody>
          <a:bodyPr anchor="t" rtlCol="false" tIns="0" lIns="0" bIns="0" rIns="0">
            <a:spAutoFit/>
          </a:bodyPr>
          <a:lstStyle/>
          <a:p>
            <a:pPr algn="ctr" marL="0" indent="0" lvl="0">
              <a:lnSpc>
                <a:spcPts val="2988"/>
              </a:lnSpc>
            </a:pPr>
            <a:r>
              <a:rPr lang="en-US" sz="2490" spc="-136">
                <a:solidFill>
                  <a:srgbClr val="F5F5F5"/>
                </a:solidFill>
                <a:latin typeface="Work Sans"/>
                <a:ea typeface="Work Sans"/>
                <a:cs typeface="Work Sans"/>
                <a:sym typeface="Work Sans"/>
              </a:rPr>
              <a:t>Average assignment grade</a:t>
            </a:r>
          </a:p>
        </p:txBody>
      </p:sp>
      <p:sp>
        <p:nvSpPr>
          <p:cNvPr name="TextBox 21" id="21"/>
          <p:cNvSpPr txBox="true"/>
          <p:nvPr/>
        </p:nvSpPr>
        <p:spPr>
          <a:xfrm rot="0">
            <a:off x="5190604" y="6684330"/>
            <a:ext cx="3613393" cy="371475"/>
          </a:xfrm>
          <a:prstGeom prst="rect">
            <a:avLst/>
          </a:prstGeom>
        </p:spPr>
        <p:txBody>
          <a:bodyPr anchor="t" rtlCol="false" tIns="0" lIns="0" bIns="0" rIns="0">
            <a:spAutoFit/>
          </a:bodyPr>
          <a:lstStyle/>
          <a:p>
            <a:pPr algn="ctr" marL="0" indent="0" lvl="0">
              <a:lnSpc>
                <a:spcPts val="2990"/>
              </a:lnSpc>
            </a:pPr>
            <a:r>
              <a:rPr lang="en-US" sz="2492" spc="-137">
                <a:solidFill>
                  <a:srgbClr val="F5F5F5"/>
                </a:solidFill>
                <a:latin typeface="Work Sans"/>
                <a:ea typeface="Work Sans"/>
                <a:cs typeface="Work Sans"/>
                <a:sym typeface="Work Sans"/>
              </a:rPr>
              <a:t>Average midterm grade</a:t>
            </a:r>
          </a:p>
        </p:txBody>
      </p:sp>
      <p:sp>
        <p:nvSpPr>
          <p:cNvPr name="TextBox 22" id="22"/>
          <p:cNvSpPr txBox="true"/>
          <p:nvPr/>
        </p:nvSpPr>
        <p:spPr>
          <a:xfrm rot="0">
            <a:off x="14598302" y="5853642"/>
            <a:ext cx="2375735" cy="343835"/>
          </a:xfrm>
          <a:prstGeom prst="rect">
            <a:avLst/>
          </a:prstGeom>
        </p:spPr>
        <p:txBody>
          <a:bodyPr anchor="t" rtlCol="false" tIns="0" lIns="0" bIns="0" rIns="0">
            <a:spAutoFit/>
          </a:bodyPr>
          <a:lstStyle/>
          <a:p>
            <a:pPr algn="ctr" marL="0" indent="0" lvl="0">
              <a:lnSpc>
                <a:spcPts val="2654"/>
              </a:lnSpc>
              <a:spcBef>
                <a:spcPct val="0"/>
              </a:spcBef>
            </a:pPr>
            <a:r>
              <a:rPr lang="en-US" b="true" sz="2212" spc="-121">
                <a:solidFill>
                  <a:srgbClr val="E0E0E0"/>
                </a:solidFill>
                <a:latin typeface="Work Sans Semi-Bold"/>
                <a:ea typeface="Work Sans Semi-Bold"/>
                <a:cs typeface="Work Sans Semi-Bold"/>
                <a:sym typeface="Work Sans Semi-Bold"/>
              </a:rPr>
              <a:t>32.04</a:t>
            </a:r>
          </a:p>
        </p:txBody>
      </p:sp>
      <p:sp>
        <p:nvSpPr>
          <p:cNvPr name="TextBox 23" id="23"/>
          <p:cNvSpPr txBox="true"/>
          <p:nvPr/>
        </p:nvSpPr>
        <p:spPr>
          <a:xfrm rot="0">
            <a:off x="5809434" y="5853642"/>
            <a:ext cx="2375735" cy="343835"/>
          </a:xfrm>
          <a:prstGeom prst="rect">
            <a:avLst/>
          </a:prstGeom>
        </p:spPr>
        <p:txBody>
          <a:bodyPr anchor="t" rtlCol="false" tIns="0" lIns="0" bIns="0" rIns="0">
            <a:spAutoFit/>
          </a:bodyPr>
          <a:lstStyle/>
          <a:p>
            <a:pPr algn="ctr" marL="0" indent="0" lvl="0">
              <a:lnSpc>
                <a:spcPts val="2654"/>
              </a:lnSpc>
              <a:spcBef>
                <a:spcPct val="0"/>
              </a:spcBef>
            </a:pPr>
            <a:r>
              <a:rPr lang="en-US" b="true" sz="2212" spc="-121">
                <a:solidFill>
                  <a:srgbClr val="E0E0E0"/>
                </a:solidFill>
                <a:latin typeface="Work Sans Semi-Bold"/>
                <a:ea typeface="Work Sans Semi-Bold"/>
                <a:cs typeface="Work Sans Semi-Bold"/>
                <a:sym typeface="Work Sans Semi-Bold"/>
              </a:rPr>
              <a:t>10.71</a:t>
            </a:r>
          </a:p>
        </p:txBody>
      </p:sp>
      <p:sp>
        <p:nvSpPr>
          <p:cNvPr name="TextBox 24" id="24"/>
          <p:cNvSpPr txBox="true"/>
          <p:nvPr/>
        </p:nvSpPr>
        <p:spPr>
          <a:xfrm rot="0">
            <a:off x="1513194" y="5853642"/>
            <a:ext cx="2375735" cy="343835"/>
          </a:xfrm>
          <a:prstGeom prst="rect">
            <a:avLst/>
          </a:prstGeom>
        </p:spPr>
        <p:txBody>
          <a:bodyPr anchor="t" rtlCol="false" tIns="0" lIns="0" bIns="0" rIns="0">
            <a:spAutoFit/>
          </a:bodyPr>
          <a:lstStyle/>
          <a:p>
            <a:pPr algn="ctr" marL="0" indent="0" lvl="0">
              <a:lnSpc>
                <a:spcPts val="2654"/>
              </a:lnSpc>
              <a:spcBef>
                <a:spcPct val="0"/>
              </a:spcBef>
            </a:pPr>
            <a:r>
              <a:rPr lang="en-US" b="true" sz="2212" spc="-121">
                <a:solidFill>
                  <a:srgbClr val="E0E0E0"/>
                </a:solidFill>
                <a:latin typeface="Work Sans Semi-Bold"/>
                <a:ea typeface="Work Sans Semi-Bold"/>
                <a:cs typeface="Work Sans Semi-Bold"/>
                <a:sym typeface="Work Sans Semi-Bold"/>
              </a:rPr>
              <a:t>10.91</a:t>
            </a:r>
          </a:p>
        </p:txBody>
      </p:sp>
      <p:grpSp>
        <p:nvGrpSpPr>
          <p:cNvPr name="Group 25" id="25"/>
          <p:cNvGrpSpPr/>
          <p:nvPr/>
        </p:nvGrpSpPr>
        <p:grpSpPr>
          <a:xfrm rot="0">
            <a:off x="13751857" y="871854"/>
            <a:ext cx="4068624" cy="4616025"/>
            <a:chOff x="0" y="0"/>
            <a:chExt cx="2661158" cy="3019196"/>
          </a:xfrm>
        </p:grpSpPr>
        <p:sp>
          <p:nvSpPr>
            <p:cNvPr name="Freeform 26" id="26"/>
            <p:cNvSpPr/>
            <p:nvPr/>
          </p:nvSpPr>
          <p:spPr>
            <a:xfrm flipH="false" flipV="false" rot="0">
              <a:off x="54483" y="50038"/>
              <a:ext cx="2552065" cy="2919755"/>
            </a:xfrm>
            <a:custGeom>
              <a:avLst/>
              <a:gdLst/>
              <a:ahLst/>
              <a:cxnLst/>
              <a:rect r="r" b="b" t="t" l="l"/>
              <a:pathLst>
                <a:path h="2919755" w="2552065">
                  <a:moveTo>
                    <a:pt x="2464435" y="2919755"/>
                  </a:moveTo>
                  <a:lnTo>
                    <a:pt x="87757" y="2919755"/>
                  </a:lnTo>
                  <a:cubicBezTo>
                    <a:pt x="39370" y="2919755"/>
                    <a:pt x="0" y="2880512"/>
                    <a:pt x="0" y="2831998"/>
                  </a:cubicBezTo>
                  <a:lnTo>
                    <a:pt x="0" y="87757"/>
                  </a:lnTo>
                  <a:cubicBezTo>
                    <a:pt x="0" y="39370"/>
                    <a:pt x="39243" y="0"/>
                    <a:pt x="87757" y="0"/>
                  </a:cubicBezTo>
                  <a:lnTo>
                    <a:pt x="2464308" y="0"/>
                  </a:lnTo>
                  <a:cubicBezTo>
                    <a:pt x="2512695" y="0"/>
                    <a:pt x="2552065" y="39243"/>
                    <a:pt x="2552065" y="87757"/>
                  </a:cubicBezTo>
                  <a:lnTo>
                    <a:pt x="2552065" y="2831998"/>
                  </a:lnTo>
                  <a:cubicBezTo>
                    <a:pt x="2552065" y="2880385"/>
                    <a:pt x="2512822" y="2919755"/>
                    <a:pt x="2464308" y="2919755"/>
                  </a:cubicBezTo>
                  <a:close/>
                </a:path>
              </a:pathLst>
            </a:custGeom>
            <a:blipFill>
              <a:blip r:embed="rId2"/>
              <a:stretch>
                <a:fillRect l="-339" t="0" r="-339" b="0"/>
              </a:stretch>
            </a:blipFill>
          </p:spPr>
        </p:sp>
        <p:sp>
          <p:nvSpPr>
            <p:cNvPr name="Freeform 27" id="27"/>
            <p:cNvSpPr/>
            <p:nvPr/>
          </p:nvSpPr>
          <p:spPr>
            <a:xfrm flipH="false" flipV="false" rot="0">
              <a:off x="0" y="0"/>
              <a:ext cx="2661031" cy="3019069"/>
            </a:xfrm>
            <a:custGeom>
              <a:avLst/>
              <a:gdLst/>
              <a:ahLst/>
              <a:cxnLst/>
              <a:rect r="r" b="b" t="t" l="l"/>
              <a:pathLst>
                <a:path h="3019069" w="2661031">
                  <a:moveTo>
                    <a:pt x="0" y="91567"/>
                  </a:moveTo>
                  <a:lnTo>
                    <a:pt x="0" y="2927502"/>
                  </a:lnTo>
                  <a:cubicBezTo>
                    <a:pt x="0" y="2978048"/>
                    <a:pt x="41021" y="3019069"/>
                    <a:pt x="91567" y="3019069"/>
                  </a:cubicBezTo>
                  <a:lnTo>
                    <a:pt x="2569464" y="3019069"/>
                  </a:lnTo>
                  <a:cubicBezTo>
                    <a:pt x="2620010" y="3019069"/>
                    <a:pt x="2661031" y="2978048"/>
                    <a:pt x="2661031" y="2927502"/>
                  </a:cubicBezTo>
                  <a:lnTo>
                    <a:pt x="2661031" y="91567"/>
                  </a:lnTo>
                  <a:cubicBezTo>
                    <a:pt x="2661031" y="41021"/>
                    <a:pt x="2620010" y="0"/>
                    <a:pt x="2569464" y="0"/>
                  </a:cubicBezTo>
                  <a:lnTo>
                    <a:pt x="91567" y="0"/>
                  </a:lnTo>
                  <a:cubicBezTo>
                    <a:pt x="41021" y="0"/>
                    <a:pt x="0" y="41021"/>
                    <a:pt x="0" y="91567"/>
                  </a:cubicBezTo>
                  <a:close/>
                  <a:moveTo>
                    <a:pt x="1819275" y="331724"/>
                  </a:moveTo>
                  <a:lnTo>
                    <a:pt x="2478405" y="331724"/>
                  </a:lnTo>
                  <a:cubicBezTo>
                    <a:pt x="2528951" y="331724"/>
                    <a:pt x="2569972" y="372745"/>
                    <a:pt x="2569972" y="423291"/>
                  </a:cubicBezTo>
                  <a:lnTo>
                    <a:pt x="2569972" y="2836443"/>
                  </a:lnTo>
                  <a:cubicBezTo>
                    <a:pt x="2569972" y="2886989"/>
                    <a:pt x="2528951" y="2928010"/>
                    <a:pt x="2478405" y="2928010"/>
                  </a:cubicBezTo>
                  <a:lnTo>
                    <a:pt x="182753" y="2928010"/>
                  </a:lnTo>
                  <a:cubicBezTo>
                    <a:pt x="132207" y="2928010"/>
                    <a:pt x="91186" y="2886989"/>
                    <a:pt x="91186" y="2836443"/>
                  </a:cubicBezTo>
                  <a:lnTo>
                    <a:pt x="91186" y="182753"/>
                  </a:lnTo>
                  <a:cubicBezTo>
                    <a:pt x="91186" y="132207"/>
                    <a:pt x="132207" y="91186"/>
                    <a:pt x="182753" y="91186"/>
                  </a:cubicBezTo>
                  <a:lnTo>
                    <a:pt x="1522222" y="91186"/>
                  </a:lnTo>
                  <a:cubicBezTo>
                    <a:pt x="1548257" y="91186"/>
                    <a:pt x="1573149" y="102235"/>
                    <a:pt x="1590548" y="121666"/>
                  </a:cubicBezTo>
                  <a:lnTo>
                    <a:pt x="1751203" y="301244"/>
                  </a:lnTo>
                  <a:cubicBezTo>
                    <a:pt x="1768602" y="320675"/>
                    <a:pt x="1793367" y="331724"/>
                    <a:pt x="1819529" y="331724"/>
                  </a:cubicBezTo>
                  <a:lnTo>
                    <a:pt x="1819275" y="331724"/>
                  </a:lnTo>
                  <a:close/>
                </a:path>
              </a:pathLst>
            </a:custGeom>
            <a:solidFill>
              <a:srgbClr val="2D4A79"/>
            </a:solidFill>
          </p:spPr>
        </p:sp>
      </p:grpSp>
      <p:grpSp>
        <p:nvGrpSpPr>
          <p:cNvPr name="Group 28" id="28"/>
          <p:cNvGrpSpPr/>
          <p:nvPr/>
        </p:nvGrpSpPr>
        <p:grpSpPr>
          <a:xfrm rot="0">
            <a:off x="4962989" y="871854"/>
            <a:ext cx="4068624" cy="4616025"/>
            <a:chOff x="0" y="0"/>
            <a:chExt cx="2661158" cy="3019196"/>
          </a:xfrm>
        </p:grpSpPr>
        <p:sp>
          <p:nvSpPr>
            <p:cNvPr name="Freeform 29" id="29"/>
            <p:cNvSpPr/>
            <p:nvPr/>
          </p:nvSpPr>
          <p:spPr>
            <a:xfrm flipH="false" flipV="false" rot="0">
              <a:off x="54483" y="50038"/>
              <a:ext cx="2552065" cy="2919755"/>
            </a:xfrm>
            <a:custGeom>
              <a:avLst/>
              <a:gdLst/>
              <a:ahLst/>
              <a:cxnLst/>
              <a:rect r="r" b="b" t="t" l="l"/>
              <a:pathLst>
                <a:path h="2919755" w="2552065">
                  <a:moveTo>
                    <a:pt x="2464435" y="2919755"/>
                  </a:moveTo>
                  <a:lnTo>
                    <a:pt x="87757" y="2919755"/>
                  </a:lnTo>
                  <a:cubicBezTo>
                    <a:pt x="39370" y="2919755"/>
                    <a:pt x="0" y="2880512"/>
                    <a:pt x="0" y="2831998"/>
                  </a:cubicBezTo>
                  <a:lnTo>
                    <a:pt x="0" y="87757"/>
                  </a:lnTo>
                  <a:cubicBezTo>
                    <a:pt x="0" y="39370"/>
                    <a:pt x="39243" y="0"/>
                    <a:pt x="87757" y="0"/>
                  </a:cubicBezTo>
                  <a:lnTo>
                    <a:pt x="2464308" y="0"/>
                  </a:lnTo>
                  <a:cubicBezTo>
                    <a:pt x="2512695" y="0"/>
                    <a:pt x="2552065" y="39243"/>
                    <a:pt x="2552065" y="87757"/>
                  </a:cubicBezTo>
                  <a:lnTo>
                    <a:pt x="2552065" y="2831998"/>
                  </a:lnTo>
                  <a:cubicBezTo>
                    <a:pt x="2552065" y="2880385"/>
                    <a:pt x="2512822" y="2919755"/>
                    <a:pt x="2464308" y="2919755"/>
                  </a:cubicBezTo>
                  <a:close/>
                </a:path>
              </a:pathLst>
            </a:custGeom>
            <a:blipFill>
              <a:blip r:embed="rId3"/>
              <a:stretch>
                <a:fillRect l="-339" t="0" r="-339" b="0"/>
              </a:stretch>
            </a:blipFill>
          </p:spPr>
        </p:sp>
        <p:sp>
          <p:nvSpPr>
            <p:cNvPr name="Freeform 30" id="30"/>
            <p:cNvSpPr/>
            <p:nvPr/>
          </p:nvSpPr>
          <p:spPr>
            <a:xfrm flipH="false" flipV="false" rot="0">
              <a:off x="0" y="0"/>
              <a:ext cx="2661031" cy="3019069"/>
            </a:xfrm>
            <a:custGeom>
              <a:avLst/>
              <a:gdLst/>
              <a:ahLst/>
              <a:cxnLst/>
              <a:rect r="r" b="b" t="t" l="l"/>
              <a:pathLst>
                <a:path h="3019069" w="2661031">
                  <a:moveTo>
                    <a:pt x="0" y="91567"/>
                  </a:moveTo>
                  <a:lnTo>
                    <a:pt x="0" y="2927502"/>
                  </a:lnTo>
                  <a:cubicBezTo>
                    <a:pt x="0" y="2978048"/>
                    <a:pt x="41021" y="3019069"/>
                    <a:pt x="91567" y="3019069"/>
                  </a:cubicBezTo>
                  <a:lnTo>
                    <a:pt x="2569464" y="3019069"/>
                  </a:lnTo>
                  <a:cubicBezTo>
                    <a:pt x="2620010" y="3019069"/>
                    <a:pt x="2661031" y="2978048"/>
                    <a:pt x="2661031" y="2927502"/>
                  </a:cubicBezTo>
                  <a:lnTo>
                    <a:pt x="2661031" y="91567"/>
                  </a:lnTo>
                  <a:cubicBezTo>
                    <a:pt x="2661031" y="41021"/>
                    <a:pt x="2620010" y="0"/>
                    <a:pt x="2569464" y="0"/>
                  </a:cubicBezTo>
                  <a:lnTo>
                    <a:pt x="91567" y="0"/>
                  </a:lnTo>
                  <a:cubicBezTo>
                    <a:pt x="41021" y="0"/>
                    <a:pt x="0" y="41021"/>
                    <a:pt x="0" y="91567"/>
                  </a:cubicBezTo>
                  <a:close/>
                  <a:moveTo>
                    <a:pt x="1819275" y="331724"/>
                  </a:moveTo>
                  <a:lnTo>
                    <a:pt x="2478405" y="331724"/>
                  </a:lnTo>
                  <a:cubicBezTo>
                    <a:pt x="2528951" y="331724"/>
                    <a:pt x="2569972" y="372745"/>
                    <a:pt x="2569972" y="423291"/>
                  </a:cubicBezTo>
                  <a:lnTo>
                    <a:pt x="2569972" y="2836443"/>
                  </a:lnTo>
                  <a:cubicBezTo>
                    <a:pt x="2569972" y="2886989"/>
                    <a:pt x="2528951" y="2928010"/>
                    <a:pt x="2478405" y="2928010"/>
                  </a:cubicBezTo>
                  <a:lnTo>
                    <a:pt x="182753" y="2928010"/>
                  </a:lnTo>
                  <a:cubicBezTo>
                    <a:pt x="132207" y="2928010"/>
                    <a:pt x="91186" y="2886989"/>
                    <a:pt x="91186" y="2836443"/>
                  </a:cubicBezTo>
                  <a:lnTo>
                    <a:pt x="91186" y="182753"/>
                  </a:lnTo>
                  <a:cubicBezTo>
                    <a:pt x="91186" y="132207"/>
                    <a:pt x="132207" y="91186"/>
                    <a:pt x="182753" y="91186"/>
                  </a:cubicBezTo>
                  <a:lnTo>
                    <a:pt x="1522222" y="91186"/>
                  </a:lnTo>
                  <a:cubicBezTo>
                    <a:pt x="1548257" y="91186"/>
                    <a:pt x="1573149" y="102235"/>
                    <a:pt x="1590548" y="121666"/>
                  </a:cubicBezTo>
                  <a:lnTo>
                    <a:pt x="1751203" y="301244"/>
                  </a:lnTo>
                  <a:cubicBezTo>
                    <a:pt x="1768602" y="320675"/>
                    <a:pt x="1793367" y="331724"/>
                    <a:pt x="1819529" y="331724"/>
                  </a:cubicBezTo>
                  <a:lnTo>
                    <a:pt x="1819275" y="331724"/>
                  </a:lnTo>
                  <a:close/>
                </a:path>
              </a:pathLst>
            </a:custGeom>
            <a:solidFill>
              <a:srgbClr val="2D4A79"/>
            </a:solidFill>
          </p:spPr>
        </p:sp>
      </p:grpSp>
      <p:grpSp>
        <p:nvGrpSpPr>
          <p:cNvPr name="Group 31" id="31"/>
          <p:cNvGrpSpPr/>
          <p:nvPr/>
        </p:nvGrpSpPr>
        <p:grpSpPr>
          <a:xfrm rot="0">
            <a:off x="666750" y="871854"/>
            <a:ext cx="4068624" cy="4616025"/>
            <a:chOff x="0" y="0"/>
            <a:chExt cx="2661158" cy="3019196"/>
          </a:xfrm>
        </p:grpSpPr>
        <p:sp>
          <p:nvSpPr>
            <p:cNvPr name="Freeform 32" id="32"/>
            <p:cNvSpPr/>
            <p:nvPr/>
          </p:nvSpPr>
          <p:spPr>
            <a:xfrm flipH="false" flipV="false" rot="0">
              <a:off x="54483" y="50038"/>
              <a:ext cx="2552065" cy="2919755"/>
            </a:xfrm>
            <a:custGeom>
              <a:avLst/>
              <a:gdLst/>
              <a:ahLst/>
              <a:cxnLst/>
              <a:rect r="r" b="b" t="t" l="l"/>
              <a:pathLst>
                <a:path h="2919755" w="2552065">
                  <a:moveTo>
                    <a:pt x="2464435" y="2919755"/>
                  </a:moveTo>
                  <a:lnTo>
                    <a:pt x="87757" y="2919755"/>
                  </a:lnTo>
                  <a:cubicBezTo>
                    <a:pt x="39370" y="2919755"/>
                    <a:pt x="0" y="2880512"/>
                    <a:pt x="0" y="2831998"/>
                  </a:cubicBezTo>
                  <a:lnTo>
                    <a:pt x="0" y="87757"/>
                  </a:lnTo>
                  <a:cubicBezTo>
                    <a:pt x="0" y="39370"/>
                    <a:pt x="39243" y="0"/>
                    <a:pt x="87757" y="0"/>
                  </a:cubicBezTo>
                  <a:lnTo>
                    <a:pt x="2464308" y="0"/>
                  </a:lnTo>
                  <a:cubicBezTo>
                    <a:pt x="2512695" y="0"/>
                    <a:pt x="2552065" y="39243"/>
                    <a:pt x="2552065" y="87757"/>
                  </a:cubicBezTo>
                  <a:lnTo>
                    <a:pt x="2552065" y="2831998"/>
                  </a:lnTo>
                  <a:cubicBezTo>
                    <a:pt x="2552065" y="2880385"/>
                    <a:pt x="2512822" y="2919755"/>
                    <a:pt x="2464308" y="2919755"/>
                  </a:cubicBezTo>
                  <a:close/>
                </a:path>
              </a:pathLst>
            </a:custGeom>
            <a:blipFill>
              <a:blip r:embed="rId4"/>
              <a:stretch>
                <a:fillRect l="-339" t="0" r="-339" b="0"/>
              </a:stretch>
            </a:blipFill>
          </p:spPr>
        </p:sp>
        <p:sp>
          <p:nvSpPr>
            <p:cNvPr name="Freeform 33" id="33"/>
            <p:cNvSpPr/>
            <p:nvPr/>
          </p:nvSpPr>
          <p:spPr>
            <a:xfrm flipH="false" flipV="false" rot="0">
              <a:off x="0" y="0"/>
              <a:ext cx="2661031" cy="3019069"/>
            </a:xfrm>
            <a:custGeom>
              <a:avLst/>
              <a:gdLst/>
              <a:ahLst/>
              <a:cxnLst/>
              <a:rect r="r" b="b" t="t" l="l"/>
              <a:pathLst>
                <a:path h="3019069" w="2661031">
                  <a:moveTo>
                    <a:pt x="0" y="91567"/>
                  </a:moveTo>
                  <a:lnTo>
                    <a:pt x="0" y="2927502"/>
                  </a:lnTo>
                  <a:cubicBezTo>
                    <a:pt x="0" y="2978048"/>
                    <a:pt x="41021" y="3019069"/>
                    <a:pt x="91567" y="3019069"/>
                  </a:cubicBezTo>
                  <a:lnTo>
                    <a:pt x="2569464" y="3019069"/>
                  </a:lnTo>
                  <a:cubicBezTo>
                    <a:pt x="2620010" y="3019069"/>
                    <a:pt x="2661031" y="2978048"/>
                    <a:pt x="2661031" y="2927502"/>
                  </a:cubicBezTo>
                  <a:lnTo>
                    <a:pt x="2661031" y="91567"/>
                  </a:lnTo>
                  <a:cubicBezTo>
                    <a:pt x="2661031" y="41021"/>
                    <a:pt x="2620010" y="0"/>
                    <a:pt x="2569464" y="0"/>
                  </a:cubicBezTo>
                  <a:lnTo>
                    <a:pt x="91567" y="0"/>
                  </a:lnTo>
                  <a:cubicBezTo>
                    <a:pt x="41021" y="0"/>
                    <a:pt x="0" y="41021"/>
                    <a:pt x="0" y="91567"/>
                  </a:cubicBezTo>
                  <a:close/>
                  <a:moveTo>
                    <a:pt x="1819275" y="331724"/>
                  </a:moveTo>
                  <a:lnTo>
                    <a:pt x="2478405" y="331724"/>
                  </a:lnTo>
                  <a:cubicBezTo>
                    <a:pt x="2528951" y="331724"/>
                    <a:pt x="2569972" y="372745"/>
                    <a:pt x="2569972" y="423291"/>
                  </a:cubicBezTo>
                  <a:lnTo>
                    <a:pt x="2569972" y="2836443"/>
                  </a:lnTo>
                  <a:cubicBezTo>
                    <a:pt x="2569972" y="2886989"/>
                    <a:pt x="2528951" y="2928010"/>
                    <a:pt x="2478405" y="2928010"/>
                  </a:cubicBezTo>
                  <a:lnTo>
                    <a:pt x="182753" y="2928010"/>
                  </a:lnTo>
                  <a:cubicBezTo>
                    <a:pt x="132207" y="2928010"/>
                    <a:pt x="91186" y="2886989"/>
                    <a:pt x="91186" y="2836443"/>
                  </a:cubicBezTo>
                  <a:lnTo>
                    <a:pt x="91186" y="182753"/>
                  </a:lnTo>
                  <a:cubicBezTo>
                    <a:pt x="91186" y="132207"/>
                    <a:pt x="132207" y="91186"/>
                    <a:pt x="182753" y="91186"/>
                  </a:cubicBezTo>
                  <a:lnTo>
                    <a:pt x="1522222" y="91186"/>
                  </a:lnTo>
                  <a:cubicBezTo>
                    <a:pt x="1548257" y="91186"/>
                    <a:pt x="1573149" y="102235"/>
                    <a:pt x="1590548" y="121666"/>
                  </a:cubicBezTo>
                  <a:lnTo>
                    <a:pt x="1751203" y="301244"/>
                  </a:lnTo>
                  <a:cubicBezTo>
                    <a:pt x="1768602" y="320675"/>
                    <a:pt x="1793367" y="331724"/>
                    <a:pt x="1819529" y="331724"/>
                  </a:cubicBezTo>
                  <a:lnTo>
                    <a:pt x="1819275" y="331724"/>
                  </a:lnTo>
                  <a:close/>
                </a:path>
              </a:pathLst>
            </a:custGeom>
            <a:solidFill>
              <a:srgbClr val="2D4A79"/>
            </a:solidFill>
          </p:spPr>
        </p:sp>
      </p:grpSp>
      <p:sp>
        <p:nvSpPr>
          <p:cNvPr name="TextBox 34" id="34"/>
          <p:cNvSpPr txBox="true"/>
          <p:nvPr/>
        </p:nvSpPr>
        <p:spPr>
          <a:xfrm rot="0">
            <a:off x="13979473" y="6684330"/>
            <a:ext cx="3613393" cy="371475"/>
          </a:xfrm>
          <a:prstGeom prst="rect">
            <a:avLst/>
          </a:prstGeom>
        </p:spPr>
        <p:txBody>
          <a:bodyPr anchor="t" rtlCol="false" tIns="0" lIns="0" bIns="0" rIns="0">
            <a:spAutoFit/>
          </a:bodyPr>
          <a:lstStyle/>
          <a:p>
            <a:pPr algn="ctr" marL="0" indent="0" lvl="0">
              <a:lnSpc>
                <a:spcPts val="2990"/>
              </a:lnSpc>
            </a:pPr>
            <a:r>
              <a:rPr lang="en-US" sz="2492" spc="-137">
                <a:solidFill>
                  <a:srgbClr val="F5F5F5"/>
                </a:solidFill>
                <a:latin typeface="Work Sans"/>
                <a:ea typeface="Work Sans"/>
                <a:cs typeface="Work Sans"/>
                <a:sym typeface="Work Sans"/>
              </a:rPr>
              <a:t>Total average grade</a:t>
            </a:r>
          </a:p>
        </p:txBody>
      </p:sp>
      <p:grpSp>
        <p:nvGrpSpPr>
          <p:cNvPr name="Group 35" id="35"/>
          <p:cNvGrpSpPr/>
          <p:nvPr/>
        </p:nvGrpSpPr>
        <p:grpSpPr>
          <a:xfrm rot="0">
            <a:off x="9357423" y="666750"/>
            <a:ext cx="4068624" cy="6686200"/>
            <a:chOff x="0" y="0"/>
            <a:chExt cx="1434943" cy="2358123"/>
          </a:xfrm>
        </p:grpSpPr>
        <p:sp>
          <p:nvSpPr>
            <p:cNvPr name="Freeform 36" id="36"/>
            <p:cNvSpPr/>
            <p:nvPr/>
          </p:nvSpPr>
          <p:spPr>
            <a:xfrm flipH="false" flipV="false" rot="0">
              <a:off x="0" y="0"/>
              <a:ext cx="1434943" cy="2358124"/>
            </a:xfrm>
            <a:custGeom>
              <a:avLst/>
              <a:gdLst/>
              <a:ahLst/>
              <a:cxnLst/>
              <a:rect r="r" b="b" t="t" l="l"/>
              <a:pathLst>
                <a:path h="2358124" w="1434943">
                  <a:moveTo>
                    <a:pt x="76113" y="0"/>
                  </a:moveTo>
                  <a:lnTo>
                    <a:pt x="1358830" y="0"/>
                  </a:lnTo>
                  <a:cubicBezTo>
                    <a:pt x="1379016" y="0"/>
                    <a:pt x="1398376" y="8019"/>
                    <a:pt x="1412650" y="22293"/>
                  </a:cubicBezTo>
                  <a:cubicBezTo>
                    <a:pt x="1426924" y="36567"/>
                    <a:pt x="1434943" y="55927"/>
                    <a:pt x="1434943" y="76113"/>
                  </a:cubicBezTo>
                  <a:lnTo>
                    <a:pt x="1434943" y="2282010"/>
                  </a:lnTo>
                  <a:cubicBezTo>
                    <a:pt x="1434943" y="2324046"/>
                    <a:pt x="1400866" y="2358124"/>
                    <a:pt x="1358830" y="2358124"/>
                  </a:cubicBezTo>
                  <a:lnTo>
                    <a:pt x="76113" y="2358124"/>
                  </a:lnTo>
                  <a:cubicBezTo>
                    <a:pt x="55927" y="2358124"/>
                    <a:pt x="36567" y="2350104"/>
                    <a:pt x="22293" y="2335830"/>
                  </a:cubicBezTo>
                  <a:cubicBezTo>
                    <a:pt x="8019" y="2321556"/>
                    <a:pt x="0" y="2302197"/>
                    <a:pt x="0" y="2282010"/>
                  </a:cubicBezTo>
                  <a:lnTo>
                    <a:pt x="0" y="76113"/>
                  </a:lnTo>
                  <a:cubicBezTo>
                    <a:pt x="0" y="55927"/>
                    <a:pt x="8019" y="36567"/>
                    <a:pt x="22293" y="22293"/>
                  </a:cubicBezTo>
                  <a:cubicBezTo>
                    <a:pt x="36567" y="8019"/>
                    <a:pt x="55927" y="0"/>
                    <a:pt x="76113" y="0"/>
                  </a:cubicBezTo>
                  <a:close/>
                </a:path>
              </a:pathLst>
            </a:custGeom>
            <a:solidFill>
              <a:srgbClr val="2D4A79"/>
            </a:solidFill>
            <a:ln cap="rnd">
              <a:noFill/>
              <a:prstDash val="solid"/>
              <a:round/>
            </a:ln>
          </p:spPr>
        </p:sp>
        <p:sp>
          <p:nvSpPr>
            <p:cNvPr name="TextBox 37" id="37"/>
            <p:cNvSpPr txBox="true"/>
            <p:nvPr/>
          </p:nvSpPr>
          <p:spPr>
            <a:xfrm>
              <a:off x="0" y="-57150"/>
              <a:ext cx="1434943" cy="2415273"/>
            </a:xfrm>
            <a:prstGeom prst="rect">
              <a:avLst/>
            </a:prstGeom>
          </p:spPr>
          <p:txBody>
            <a:bodyPr anchor="ctr" rtlCol="false" tIns="50800" lIns="50800" bIns="50800" rIns="50800"/>
            <a:lstStyle/>
            <a:p>
              <a:pPr algn="ctr">
                <a:lnSpc>
                  <a:spcPts val="3359"/>
                </a:lnSpc>
              </a:pPr>
            </a:p>
          </p:txBody>
        </p:sp>
      </p:grpSp>
      <p:grpSp>
        <p:nvGrpSpPr>
          <p:cNvPr name="Group 38" id="38"/>
          <p:cNvGrpSpPr/>
          <p:nvPr/>
        </p:nvGrpSpPr>
        <p:grpSpPr>
          <a:xfrm rot="0">
            <a:off x="9585039" y="5688919"/>
            <a:ext cx="3613393" cy="653583"/>
            <a:chOff x="0" y="0"/>
            <a:chExt cx="1274390" cy="230509"/>
          </a:xfrm>
        </p:grpSpPr>
        <p:sp>
          <p:nvSpPr>
            <p:cNvPr name="Freeform 39" id="39"/>
            <p:cNvSpPr/>
            <p:nvPr/>
          </p:nvSpPr>
          <p:spPr>
            <a:xfrm flipH="false" flipV="false" rot="0">
              <a:off x="0" y="0"/>
              <a:ext cx="1274390" cy="230509"/>
            </a:xfrm>
            <a:custGeom>
              <a:avLst/>
              <a:gdLst/>
              <a:ahLst/>
              <a:cxnLst/>
              <a:rect r="r" b="b" t="t" l="l"/>
              <a:pathLst>
                <a:path h="230509" w="1274390">
                  <a:moveTo>
                    <a:pt x="115254" y="0"/>
                  </a:moveTo>
                  <a:lnTo>
                    <a:pt x="1159136" y="0"/>
                  </a:lnTo>
                  <a:cubicBezTo>
                    <a:pt x="1189703" y="0"/>
                    <a:pt x="1219019" y="12143"/>
                    <a:pt x="1240633" y="33757"/>
                  </a:cubicBezTo>
                  <a:cubicBezTo>
                    <a:pt x="1262247" y="55372"/>
                    <a:pt x="1274390" y="84687"/>
                    <a:pt x="1274390" y="115254"/>
                  </a:cubicBezTo>
                  <a:lnTo>
                    <a:pt x="1274390" y="115254"/>
                  </a:lnTo>
                  <a:cubicBezTo>
                    <a:pt x="1274390" y="145822"/>
                    <a:pt x="1262247" y="175137"/>
                    <a:pt x="1240633" y="196752"/>
                  </a:cubicBezTo>
                  <a:cubicBezTo>
                    <a:pt x="1219019" y="218366"/>
                    <a:pt x="1189703" y="230509"/>
                    <a:pt x="1159136" y="230509"/>
                  </a:cubicBezTo>
                  <a:lnTo>
                    <a:pt x="115254" y="230509"/>
                  </a:lnTo>
                  <a:cubicBezTo>
                    <a:pt x="84687" y="230509"/>
                    <a:pt x="55372" y="218366"/>
                    <a:pt x="33757" y="196752"/>
                  </a:cubicBezTo>
                  <a:cubicBezTo>
                    <a:pt x="12143" y="175137"/>
                    <a:pt x="0" y="145822"/>
                    <a:pt x="0" y="115254"/>
                  </a:cubicBezTo>
                  <a:lnTo>
                    <a:pt x="0" y="115254"/>
                  </a:lnTo>
                  <a:cubicBezTo>
                    <a:pt x="0" y="84687"/>
                    <a:pt x="12143" y="55372"/>
                    <a:pt x="33757" y="33757"/>
                  </a:cubicBezTo>
                  <a:cubicBezTo>
                    <a:pt x="55372" y="12143"/>
                    <a:pt x="84687" y="0"/>
                    <a:pt x="115254" y="0"/>
                  </a:cubicBezTo>
                  <a:close/>
                </a:path>
              </a:pathLst>
            </a:custGeom>
            <a:solidFill>
              <a:srgbClr val="1A1A2E"/>
            </a:solidFill>
          </p:spPr>
        </p:sp>
        <p:sp>
          <p:nvSpPr>
            <p:cNvPr name="TextBox 40" id="40"/>
            <p:cNvSpPr txBox="true"/>
            <p:nvPr/>
          </p:nvSpPr>
          <p:spPr>
            <a:xfrm>
              <a:off x="0" y="-66675"/>
              <a:ext cx="1274390" cy="297184"/>
            </a:xfrm>
            <a:prstGeom prst="rect">
              <a:avLst/>
            </a:prstGeom>
          </p:spPr>
          <p:txBody>
            <a:bodyPr anchor="ctr" rtlCol="false" tIns="50800" lIns="50800" bIns="50800" rIns="50800"/>
            <a:lstStyle/>
            <a:p>
              <a:pPr algn="ctr">
                <a:lnSpc>
                  <a:spcPts val="4147"/>
                </a:lnSpc>
              </a:pPr>
            </a:p>
          </p:txBody>
        </p:sp>
      </p:grpSp>
      <p:sp>
        <p:nvSpPr>
          <p:cNvPr name="TextBox 41" id="41"/>
          <p:cNvSpPr txBox="true"/>
          <p:nvPr/>
        </p:nvSpPr>
        <p:spPr>
          <a:xfrm rot="0">
            <a:off x="10203868" y="5853642"/>
            <a:ext cx="2375735" cy="343835"/>
          </a:xfrm>
          <a:prstGeom prst="rect">
            <a:avLst/>
          </a:prstGeom>
        </p:spPr>
        <p:txBody>
          <a:bodyPr anchor="t" rtlCol="false" tIns="0" lIns="0" bIns="0" rIns="0">
            <a:spAutoFit/>
          </a:bodyPr>
          <a:lstStyle/>
          <a:p>
            <a:pPr algn="ctr" marL="0" indent="0" lvl="0">
              <a:lnSpc>
                <a:spcPts val="2654"/>
              </a:lnSpc>
              <a:spcBef>
                <a:spcPct val="0"/>
              </a:spcBef>
            </a:pPr>
            <a:r>
              <a:rPr lang="en-US" b="true" sz="2212" spc="-121">
                <a:solidFill>
                  <a:srgbClr val="E0E0E0"/>
                </a:solidFill>
                <a:latin typeface="Work Sans Semi-Bold"/>
                <a:ea typeface="Work Sans Semi-Bold"/>
                <a:cs typeface="Work Sans Semi-Bold"/>
                <a:sym typeface="Work Sans Semi-Bold"/>
              </a:rPr>
              <a:t>10.42</a:t>
            </a:r>
          </a:p>
        </p:txBody>
      </p:sp>
      <p:grpSp>
        <p:nvGrpSpPr>
          <p:cNvPr name="Group 42" id="42"/>
          <p:cNvGrpSpPr/>
          <p:nvPr/>
        </p:nvGrpSpPr>
        <p:grpSpPr>
          <a:xfrm rot="0">
            <a:off x="9357423" y="871854"/>
            <a:ext cx="4068624" cy="4616025"/>
            <a:chOff x="0" y="0"/>
            <a:chExt cx="2661158" cy="3019196"/>
          </a:xfrm>
        </p:grpSpPr>
        <p:sp>
          <p:nvSpPr>
            <p:cNvPr name="Freeform 43" id="43"/>
            <p:cNvSpPr/>
            <p:nvPr/>
          </p:nvSpPr>
          <p:spPr>
            <a:xfrm flipH="false" flipV="false" rot="0">
              <a:off x="54483" y="50038"/>
              <a:ext cx="2552065" cy="2919755"/>
            </a:xfrm>
            <a:custGeom>
              <a:avLst/>
              <a:gdLst/>
              <a:ahLst/>
              <a:cxnLst/>
              <a:rect r="r" b="b" t="t" l="l"/>
              <a:pathLst>
                <a:path h="2919755" w="2552065">
                  <a:moveTo>
                    <a:pt x="2464435" y="2919755"/>
                  </a:moveTo>
                  <a:lnTo>
                    <a:pt x="87757" y="2919755"/>
                  </a:lnTo>
                  <a:cubicBezTo>
                    <a:pt x="39370" y="2919755"/>
                    <a:pt x="0" y="2880512"/>
                    <a:pt x="0" y="2831998"/>
                  </a:cubicBezTo>
                  <a:lnTo>
                    <a:pt x="0" y="87757"/>
                  </a:lnTo>
                  <a:cubicBezTo>
                    <a:pt x="0" y="39370"/>
                    <a:pt x="39243" y="0"/>
                    <a:pt x="87757" y="0"/>
                  </a:cubicBezTo>
                  <a:lnTo>
                    <a:pt x="2464308" y="0"/>
                  </a:lnTo>
                  <a:cubicBezTo>
                    <a:pt x="2512695" y="0"/>
                    <a:pt x="2552065" y="39243"/>
                    <a:pt x="2552065" y="87757"/>
                  </a:cubicBezTo>
                  <a:lnTo>
                    <a:pt x="2552065" y="2831998"/>
                  </a:lnTo>
                  <a:cubicBezTo>
                    <a:pt x="2552065" y="2880385"/>
                    <a:pt x="2512822" y="2919755"/>
                    <a:pt x="2464308" y="2919755"/>
                  </a:cubicBezTo>
                  <a:close/>
                </a:path>
              </a:pathLst>
            </a:custGeom>
            <a:blipFill>
              <a:blip r:embed="rId5"/>
              <a:stretch>
                <a:fillRect l="-7203" t="0" r="-7203" b="0"/>
              </a:stretch>
            </a:blipFill>
          </p:spPr>
        </p:sp>
        <p:sp>
          <p:nvSpPr>
            <p:cNvPr name="Freeform 44" id="44"/>
            <p:cNvSpPr/>
            <p:nvPr/>
          </p:nvSpPr>
          <p:spPr>
            <a:xfrm flipH="false" flipV="false" rot="0">
              <a:off x="0" y="0"/>
              <a:ext cx="2661031" cy="3019069"/>
            </a:xfrm>
            <a:custGeom>
              <a:avLst/>
              <a:gdLst/>
              <a:ahLst/>
              <a:cxnLst/>
              <a:rect r="r" b="b" t="t" l="l"/>
              <a:pathLst>
                <a:path h="3019069" w="2661031">
                  <a:moveTo>
                    <a:pt x="0" y="91567"/>
                  </a:moveTo>
                  <a:lnTo>
                    <a:pt x="0" y="2927502"/>
                  </a:lnTo>
                  <a:cubicBezTo>
                    <a:pt x="0" y="2978048"/>
                    <a:pt x="41021" y="3019069"/>
                    <a:pt x="91567" y="3019069"/>
                  </a:cubicBezTo>
                  <a:lnTo>
                    <a:pt x="2569464" y="3019069"/>
                  </a:lnTo>
                  <a:cubicBezTo>
                    <a:pt x="2620010" y="3019069"/>
                    <a:pt x="2661031" y="2978048"/>
                    <a:pt x="2661031" y="2927502"/>
                  </a:cubicBezTo>
                  <a:lnTo>
                    <a:pt x="2661031" y="91567"/>
                  </a:lnTo>
                  <a:cubicBezTo>
                    <a:pt x="2661031" y="41021"/>
                    <a:pt x="2620010" y="0"/>
                    <a:pt x="2569464" y="0"/>
                  </a:cubicBezTo>
                  <a:lnTo>
                    <a:pt x="91567" y="0"/>
                  </a:lnTo>
                  <a:cubicBezTo>
                    <a:pt x="41021" y="0"/>
                    <a:pt x="0" y="41021"/>
                    <a:pt x="0" y="91567"/>
                  </a:cubicBezTo>
                  <a:close/>
                  <a:moveTo>
                    <a:pt x="1819275" y="331724"/>
                  </a:moveTo>
                  <a:lnTo>
                    <a:pt x="2478405" y="331724"/>
                  </a:lnTo>
                  <a:cubicBezTo>
                    <a:pt x="2528951" y="331724"/>
                    <a:pt x="2569972" y="372745"/>
                    <a:pt x="2569972" y="423291"/>
                  </a:cubicBezTo>
                  <a:lnTo>
                    <a:pt x="2569972" y="2836443"/>
                  </a:lnTo>
                  <a:cubicBezTo>
                    <a:pt x="2569972" y="2886989"/>
                    <a:pt x="2528951" y="2928010"/>
                    <a:pt x="2478405" y="2928010"/>
                  </a:cubicBezTo>
                  <a:lnTo>
                    <a:pt x="182753" y="2928010"/>
                  </a:lnTo>
                  <a:cubicBezTo>
                    <a:pt x="132207" y="2928010"/>
                    <a:pt x="91186" y="2886989"/>
                    <a:pt x="91186" y="2836443"/>
                  </a:cubicBezTo>
                  <a:lnTo>
                    <a:pt x="91186" y="182753"/>
                  </a:lnTo>
                  <a:cubicBezTo>
                    <a:pt x="91186" y="132207"/>
                    <a:pt x="132207" y="91186"/>
                    <a:pt x="182753" y="91186"/>
                  </a:cubicBezTo>
                  <a:lnTo>
                    <a:pt x="1522222" y="91186"/>
                  </a:lnTo>
                  <a:cubicBezTo>
                    <a:pt x="1548257" y="91186"/>
                    <a:pt x="1573149" y="102235"/>
                    <a:pt x="1590548" y="121666"/>
                  </a:cubicBezTo>
                  <a:lnTo>
                    <a:pt x="1751203" y="301244"/>
                  </a:lnTo>
                  <a:cubicBezTo>
                    <a:pt x="1768602" y="320675"/>
                    <a:pt x="1793367" y="331724"/>
                    <a:pt x="1819529" y="331724"/>
                  </a:cubicBezTo>
                  <a:lnTo>
                    <a:pt x="1819275" y="331724"/>
                  </a:lnTo>
                  <a:close/>
                </a:path>
              </a:pathLst>
            </a:custGeom>
            <a:solidFill>
              <a:srgbClr val="2D4A79"/>
            </a:solidFill>
          </p:spPr>
        </p:sp>
      </p:grpSp>
      <p:sp>
        <p:nvSpPr>
          <p:cNvPr name="TextBox 45" id="45"/>
          <p:cNvSpPr txBox="true"/>
          <p:nvPr/>
        </p:nvSpPr>
        <p:spPr>
          <a:xfrm rot="0">
            <a:off x="9585039" y="6684330"/>
            <a:ext cx="3613393" cy="371475"/>
          </a:xfrm>
          <a:prstGeom prst="rect">
            <a:avLst/>
          </a:prstGeom>
        </p:spPr>
        <p:txBody>
          <a:bodyPr anchor="t" rtlCol="false" tIns="0" lIns="0" bIns="0" rIns="0">
            <a:spAutoFit/>
          </a:bodyPr>
          <a:lstStyle/>
          <a:p>
            <a:pPr algn="ctr" marL="0" indent="0" lvl="0">
              <a:lnSpc>
                <a:spcPts val="2990"/>
              </a:lnSpc>
            </a:pPr>
            <a:r>
              <a:rPr lang="en-US" sz="2492" spc="-137">
                <a:solidFill>
                  <a:srgbClr val="F5F5F5"/>
                </a:solidFill>
                <a:latin typeface="Work Sans"/>
                <a:ea typeface="Work Sans"/>
                <a:cs typeface="Work Sans"/>
                <a:sym typeface="Work Sans"/>
              </a:rPr>
              <a:t>Average final</a:t>
            </a:r>
            <a:r>
              <a:rPr lang="en-US" sz="2492" spc="-137">
                <a:solidFill>
                  <a:srgbClr val="F5F5F5"/>
                </a:solidFill>
                <a:latin typeface="Work Sans"/>
                <a:ea typeface="Work Sans"/>
                <a:cs typeface="Work Sans"/>
                <a:sym typeface="Work Sans"/>
              </a:rPr>
              <a:t> grade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description>عرض تقديمي - Student Dataset Analysis</dc:description>
  <dc:identifier>DAHAAsiueHU</dc:identifier>
  <dcterms:modified xsi:type="dcterms:W3CDTF">2011-08-01T06:04:30Z</dcterms:modified>
  <cp:revision>1</cp:revision>
  <dc:title>عرض تقديمي - Student Dataset Analysis</dc:title>
</cp:coreProperties>
</file>